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2"/>
  </p:notesMasterIdLst>
  <p:sldIdLst>
    <p:sldId id="256" r:id="rId2"/>
    <p:sldId id="294" r:id="rId3"/>
    <p:sldId id="298" r:id="rId4"/>
    <p:sldId id="299" r:id="rId5"/>
    <p:sldId id="300" r:id="rId6"/>
    <p:sldId id="301" r:id="rId7"/>
    <p:sldId id="295" r:id="rId8"/>
    <p:sldId id="305" r:id="rId9"/>
    <p:sldId id="304" r:id="rId10"/>
    <p:sldId id="296" r:id="rId11"/>
    <p:sldId id="302" r:id="rId12"/>
    <p:sldId id="278" r:id="rId13"/>
    <p:sldId id="309" r:id="rId14"/>
    <p:sldId id="323" r:id="rId15"/>
    <p:sldId id="307" r:id="rId16"/>
    <p:sldId id="306" r:id="rId17"/>
    <p:sldId id="316" r:id="rId18"/>
    <p:sldId id="318" r:id="rId19"/>
    <p:sldId id="319" r:id="rId20"/>
    <p:sldId id="286" r:id="rId21"/>
    <p:sldId id="282" r:id="rId22"/>
    <p:sldId id="288" r:id="rId23"/>
    <p:sldId id="289" r:id="rId24"/>
    <p:sldId id="280" r:id="rId25"/>
    <p:sldId id="281" r:id="rId26"/>
    <p:sldId id="314" r:id="rId27"/>
    <p:sldId id="324" r:id="rId28"/>
    <p:sldId id="311" r:id="rId29"/>
    <p:sldId id="320" r:id="rId30"/>
    <p:sldId id="321" r:id="rId31"/>
    <p:sldId id="325" r:id="rId32"/>
    <p:sldId id="317" r:id="rId33"/>
    <p:sldId id="315" r:id="rId34"/>
    <p:sldId id="313" r:id="rId35"/>
    <p:sldId id="257" r:id="rId36"/>
    <p:sldId id="263" r:id="rId37"/>
    <p:sldId id="261" r:id="rId38"/>
    <p:sldId id="262" r:id="rId39"/>
    <p:sldId id="264" r:id="rId40"/>
    <p:sldId id="322" r:id="rId4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>
        <p:scale>
          <a:sx n="125" d="100"/>
          <a:sy n="125" d="100"/>
        </p:scale>
        <p:origin x="-1168" y="-8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heme" Target="theme/theme1.xml"/><Relationship Id="rId47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notesMaster" Target="notesMasters/notesMaster1.xml"/><Relationship Id="rId43" Type="http://schemas.openxmlformats.org/officeDocument/2006/relationships/printerSettings" Target="printerSettings/printerSettings1.bin"/><Relationship Id="rId44" Type="http://schemas.openxmlformats.org/officeDocument/2006/relationships/presProps" Target="presProps.xml"/><Relationship Id="rId4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DB7140-C652-A34B-9B65-B8B3A12CEA83}" type="datetimeFigureOut">
              <a:rPr lang="en-US" smtClean="0"/>
              <a:t>2/19/13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A629BE-FF2A-FE48-9AAF-BD2701BA29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864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82334C-7EAC-6E41-B5C7-0DFBA8010ECC}" type="datetimeFigureOut">
              <a:rPr lang="en-US" smtClean="0"/>
              <a:pPr/>
              <a:t>2/19/13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16AEAC-9A11-704B-870A-1D0B881D147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82334C-7EAC-6E41-B5C7-0DFBA8010ECC}" type="datetimeFigureOut">
              <a:rPr lang="en-US" smtClean="0"/>
              <a:pPr/>
              <a:t>2/19/13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16AEAC-9A11-704B-870A-1D0B881D147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82334C-7EAC-6E41-B5C7-0DFBA8010ECC}" type="datetimeFigureOut">
              <a:rPr lang="en-US" smtClean="0"/>
              <a:pPr/>
              <a:t>2/19/13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16AEAC-9A11-704B-870A-1D0B881D147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82334C-7EAC-6E41-B5C7-0DFBA8010ECC}" type="datetimeFigureOut">
              <a:rPr lang="en-US" smtClean="0"/>
              <a:pPr/>
              <a:t>2/19/13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16AEAC-9A11-704B-870A-1D0B881D147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82334C-7EAC-6E41-B5C7-0DFBA8010ECC}" type="datetimeFigureOut">
              <a:rPr lang="en-US" smtClean="0"/>
              <a:pPr/>
              <a:t>2/19/13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16AEAC-9A11-704B-870A-1D0B881D147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82334C-7EAC-6E41-B5C7-0DFBA8010ECC}" type="datetimeFigureOut">
              <a:rPr lang="en-US" smtClean="0"/>
              <a:pPr/>
              <a:t>2/19/13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16AEAC-9A11-704B-870A-1D0B881D147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82334C-7EAC-6E41-B5C7-0DFBA8010ECC}" type="datetimeFigureOut">
              <a:rPr lang="en-US" smtClean="0"/>
              <a:pPr/>
              <a:t>2/19/13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16AEAC-9A11-704B-870A-1D0B881D147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82334C-7EAC-6E41-B5C7-0DFBA8010ECC}" type="datetimeFigureOut">
              <a:rPr lang="en-US" smtClean="0"/>
              <a:pPr/>
              <a:t>2/19/13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16AEAC-9A11-704B-870A-1D0B881D147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82334C-7EAC-6E41-B5C7-0DFBA8010ECC}" type="datetimeFigureOut">
              <a:rPr lang="en-US" smtClean="0"/>
              <a:pPr/>
              <a:t>2/19/13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16AEAC-9A11-704B-870A-1D0B881D147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82334C-7EAC-6E41-B5C7-0DFBA8010ECC}" type="datetimeFigureOut">
              <a:rPr lang="en-US" smtClean="0"/>
              <a:pPr/>
              <a:t>2/19/13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16AEAC-9A11-704B-870A-1D0B881D147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82334C-7EAC-6E41-B5C7-0DFBA8010ECC}" type="datetimeFigureOut">
              <a:rPr lang="en-US" smtClean="0"/>
              <a:pPr/>
              <a:t>2/19/13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16AEAC-9A11-704B-870A-1D0B881D147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82334C-7EAC-6E41-B5C7-0DFBA8010ECC}" type="datetimeFigureOut">
              <a:rPr lang="en-US" smtClean="0"/>
              <a:pPr/>
              <a:t>2/19/13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16AEAC-9A11-704B-870A-1D0B881D147A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14.png"/><Relationship Id="rId5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avo.alaska.edu/admin/seismology" TargetMode="External"/><Relationship Id="rId3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jpeg"/><Relationship Id="rId3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3" Type="http://schemas.openxmlformats.org/officeDocument/2006/relationships/image" Target="../media/image34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jpeg"/><Relationship Id="rId3" Type="http://schemas.openxmlformats.org/officeDocument/2006/relationships/image" Target="../media/image36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4" Type="http://schemas.openxmlformats.org/officeDocument/2006/relationships/image" Target="../media/image37.gi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jpe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jpeg"/><Relationship Id="rId3" Type="http://schemas.openxmlformats.org/officeDocument/2006/relationships/image" Target="../media/image38.gi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4" Type="http://schemas.openxmlformats.org/officeDocument/2006/relationships/image" Target="../media/image38.gi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jpe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AVO/GI Seismic Monitoring Software, 2012-2013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Glenn Thompson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Internal web products (2/2)</a:t>
            </a:r>
            <a:endParaRPr lang="en-US" dirty="0"/>
          </a:p>
        </p:txBody>
      </p:sp>
      <p:pic>
        <p:nvPicPr>
          <p:cNvPr id="11" name="Picture 10" descr="Screen Shot 2013-02-12 at 4.34.29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86045"/>
            <a:ext cx="5491796" cy="490327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409490" y="1232972"/>
            <a:ext cx="1458085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Spectrograms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948996" y="2376010"/>
            <a:ext cx="2608827" cy="27392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Data layer:</a:t>
            </a:r>
            <a:endParaRPr lang="en-US" sz="1400" dirty="0" smtClean="0"/>
          </a:p>
          <a:p>
            <a:pPr>
              <a:buFont typeface="Arial"/>
              <a:buChar char="•"/>
            </a:pPr>
            <a:r>
              <a:rPr lang="en-US" sz="1400" dirty="0" smtClean="0"/>
              <a:t> EARTHWORM or WINSTON </a:t>
            </a:r>
            <a:r>
              <a:rPr lang="en-US" sz="1400" dirty="0" err="1" smtClean="0"/>
              <a:t>waveserver</a:t>
            </a:r>
            <a:r>
              <a:rPr lang="en-US" sz="1400" dirty="0" smtClean="0"/>
              <a:t>, </a:t>
            </a:r>
            <a:r>
              <a:rPr lang="en-US" sz="1400" i="1" dirty="0" smtClean="0"/>
              <a:t>or</a:t>
            </a:r>
            <a:endParaRPr lang="en-US" sz="1400" dirty="0" smtClean="0"/>
          </a:p>
          <a:p>
            <a:pPr>
              <a:buFont typeface="Arial"/>
              <a:buChar char="•"/>
            </a:pPr>
            <a:r>
              <a:rPr lang="en-US" sz="1400" dirty="0" smtClean="0"/>
              <a:t> </a:t>
            </a:r>
            <a:r>
              <a:rPr lang="en-US" sz="1400" dirty="0" err="1" smtClean="0"/>
              <a:t>Datascope</a:t>
            </a:r>
            <a:r>
              <a:rPr lang="en-US" sz="1400" dirty="0" smtClean="0"/>
              <a:t> waveform database</a:t>
            </a:r>
          </a:p>
          <a:p>
            <a:pPr>
              <a:buFont typeface="Arial"/>
              <a:buChar char="•"/>
            </a:pPr>
            <a:r>
              <a:rPr lang="en-US" sz="1400" dirty="0" smtClean="0"/>
              <a:t> </a:t>
            </a:r>
            <a:r>
              <a:rPr lang="en-US" sz="1400" i="1" dirty="0" smtClean="0"/>
              <a:t>Independent of Antelope</a:t>
            </a:r>
          </a:p>
          <a:p>
            <a:endParaRPr lang="en-US" sz="1400" dirty="0" smtClean="0"/>
          </a:p>
          <a:p>
            <a:endParaRPr lang="en-US" sz="1400" dirty="0" smtClean="0"/>
          </a:p>
          <a:p>
            <a:endParaRPr lang="en-US" sz="1400" dirty="0" smtClean="0"/>
          </a:p>
          <a:p>
            <a:endParaRPr lang="en-US" sz="1400" dirty="0" smtClean="0"/>
          </a:p>
          <a:p>
            <a:r>
              <a:rPr lang="en-US" sz="1400" dirty="0" smtClean="0"/>
              <a:t>PHP Web interface:</a:t>
            </a:r>
          </a:p>
          <a:p>
            <a:pPr>
              <a:buFont typeface="Arial"/>
              <a:buChar char="•"/>
            </a:pPr>
            <a:r>
              <a:rPr lang="en-US" sz="1400" dirty="0" smtClean="0"/>
              <a:t> </a:t>
            </a:r>
            <a:r>
              <a:rPr lang="en-US" sz="1400" i="1" dirty="0" smtClean="0"/>
              <a:t>Could be used regardless of how spectrograms generated</a:t>
            </a:r>
            <a:endParaRPr lang="en-US" sz="1400" i="1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3" descr="sausages.jpg"/>
          <p:cNvPicPr>
            <a:picLocks noChangeAspect="1"/>
          </p:cNvPicPr>
          <p:nvPr/>
        </p:nvPicPr>
        <p:blipFill>
          <a:blip r:embed="rId2"/>
          <a:srcRect l="-86622" r="-86622"/>
          <a:stretch>
            <a:fillRect/>
          </a:stretch>
        </p:blipFill>
        <p:spPr>
          <a:xfrm>
            <a:off x="2705172" y="1417638"/>
            <a:ext cx="8229600" cy="452596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 products</a:t>
            </a:r>
            <a:endParaRPr lang="en-US" dirty="0"/>
          </a:p>
        </p:txBody>
      </p:sp>
      <p:pic>
        <p:nvPicPr>
          <p:cNvPr id="4" name="Content Placeholder 3" descr="Screen Shot 2013-02-13 at 5.01.05 PM.png"/>
          <p:cNvPicPr>
            <a:picLocks noGrp="1" noChangeAspect="1"/>
          </p:cNvPicPr>
          <p:nvPr>
            <p:ph idx="1"/>
          </p:nvPr>
        </p:nvPicPr>
        <p:blipFill>
          <a:blip r:embed="rId3"/>
          <a:srcRect l="-24313" r="-24313"/>
          <a:stretch>
            <a:fillRect/>
          </a:stretch>
        </p:blipFill>
        <p:spPr>
          <a:xfrm>
            <a:off x="185053" y="1417638"/>
            <a:ext cx="4209071" cy="2314827"/>
          </a:xfrm>
        </p:spPr>
      </p:pic>
      <p:pic>
        <p:nvPicPr>
          <p:cNvPr id="5" name="Picture 4" descr="Screen Shot 2013-02-12 at 4.31.50 PM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8600" y="1417638"/>
            <a:ext cx="3129267" cy="4525963"/>
          </a:xfrm>
          <a:prstGeom prst="rect">
            <a:avLst/>
          </a:prstGeom>
        </p:spPr>
      </p:pic>
      <p:pic>
        <p:nvPicPr>
          <p:cNvPr id="6" name="Picture 5" descr="Screen Shot 2013-02-12 at 4.34.29 PM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7239" y="3936502"/>
            <a:ext cx="3272152" cy="292149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278600" y="6101518"/>
            <a:ext cx="30299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“Weekly (earthquake) Report Tool”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hlinkClick r:id="rId2"/>
          </p:cNvPr>
          <p:cNvSpPr txBox="1"/>
          <p:nvPr/>
        </p:nvSpPr>
        <p:spPr>
          <a:xfrm>
            <a:off x="2046922" y="194195"/>
            <a:ext cx="598794" cy="36933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link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Screen Shot 2013-02-13 at 4.32.13 PM.png"/>
          <p:cNvPicPr>
            <a:picLocks noGrp="1" noChangeAspect="1"/>
          </p:cNvPicPr>
          <p:nvPr>
            <p:ph idx="1"/>
          </p:nvPr>
        </p:nvPicPr>
        <p:blipFill>
          <a:blip r:embed="rId3"/>
          <a:srcRect l="-25148" r="-25148"/>
          <a:stretch>
            <a:fillRect/>
          </a:stretch>
        </p:blipFill>
        <p:spPr>
          <a:xfrm>
            <a:off x="-936564" y="274638"/>
            <a:ext cx="11291936" cy="6210130"/>
          </a:xfrm>
        </p:spPr>
      </p:pic>
      <p:cxnSp>
        <p:nvCxnSpPr>
          <p:cNvPr id="6" name="Straight Connector 5"/>
          <p:cNvCxnSpPr/>
          <p:nvPr/>
        </p:nvCxnSpPr>
        <p:spPr>
          <a:xfrm rot="5400000" flipH="1" flipV="1">
            <a:off x="159709" y="1202789"/>
            <a:ext cx="2237287" cy="958764"/>
          </a:xfrm>
          <a:prstGeom prst="line">
            <a:avLst/>
          </a:prstGeom>
          <a:ln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35486" y="2969031"/>
            <a:ext cx="19343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Default display when you visit the internal seismology page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364554" y="3105094"/>
            <a:ext cx="21362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NEW PRODUCT</a:t>
            </a:r>
          </a:p>
          <a:p>
            <a:endParaRPr lang="en-US" sz="3200" dirty="0" smtClean="0"/>
          </a:p>
          <a:p>
            <a:r>
              <a:rPr lang="en-US" sz="3200" dirty="0" smtClean="0"/>
              <a:t>Weekly report tool</a:t>
            </a:r>
            <a:endParaRPr lang="en-US" sz="320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p:pic>
        <p:nvPicPr>
          <p:cNvPr id="4" name="Content Placeholder 3" descr="brainstorm.jpg"/>
          <p:cNvPicPr>
            <a:picLocks noGrp="1" noChangeAspect="1"/>
          </p:cNvPicPr>
          <p:nvPr>
            <p:ph idx="1"/>
          </p:nvPr>
        </p:nvPicPr>
        <p:blipFill>
          <a:blip r:embed="rId2"/>
          <a:srcRect l="-20712" r="-20712"/>
          <a:stretch>
            <a:fillRect/>
          </a:stretch>
        </p:blipFill>
        <p:spPr>
          <a:xfrm>
            <a:off x="296914" y="1600200"/>
            <a:ext cx="3691784" cy="2030339"/>
          </a:xfrm>
        </p:spPr>
      </p:pic>
      <p:sp>
        <p:nvSpPr>
          <p:cNvPr id="5" name="TextBox 4"/>
          <p:cNvSpPr txBox="1"/>
          <p:nvPr/>
        </p:nvSpPr>
        <p:spPr>
          <a:xfrm>
            <a:off x="786503" y="3745155"/>
            <a:ext cx="7489818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How can we show:</a:t>
            </a:r>
          </a:p>
          <a:p>
            <a:pPr>
              <a:buFontTx/>
              <a:buChar char="-"/>
            </a:pPr>
            <a:r>
              <a:rPr lang="en-US" dirty="0" smtClean="0"/>
              <a:t> Trends in weekly earthquake counts?</a:t>
            </a:r>
          </a:p>
          <a:p>
            <a:pPr>
              <a:buFontTx/>
              <a:buChar char="-"/>
            </a:pPr>
            <a:r>
              <a:rPr lang="en-US" dirty="0" smtClean="0"/>
              <a:t> Trends in weekly energy release?</a:t>
            </a:r>
          </a:p>
          <a:p>
            <a:pPr>
              <a:buFontTx/>
              <a:buChar char="-"/>
            </a:pPr>
            <a:r>
              <a:rPr lang="en-US" dirty="0" smtClean="0"/>
              <a:t> How significant these trends are?</a:t>
            </a:r>
          </a:p>
          <a:p>
            <a:pPr>
              <a:buFontTx/>
              <a:buChar char="-"/>
            </a:pPr>
            <a:r>
              <a:rPr lang="en-US" dirty="0" smtClean="0">
                <a:solidFill>
                  <a:srgbClr val="FF0000"/>
                </a:solidFill>
              </a:rPr>
              <a:t> For multiple volcanoes at once?</a:t>
            </a:r>
          </a:p>
          <a:p>
            <a:pPr>
              <a:buFontTx/>
              <a:buChar char="-"/>
            </a:pPr>
            <a:r>
              <a:rPr lang="en-US" dirty="0" smtClean="0">
                <a:solidFill>
                  <a:srgbClr val="FF0000"/>
                </a:solidFill>
              </a:rPr>
              <a:t> In a way that can be rapidly digested?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485659" y="1260578"/>
            <a:ext cx="2200766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Helena </a:t>
            </a:r>
            <a:r>
              <a:rPr lang="en-US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Buurman</a:t>
            </a:r>
            <a:endParaRPr lang="en-US" dirty="0" smtClean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Tim </a:t>
            </a:r>
            <a:r>
              <a:rPr lang="en-US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Bartholomaus</a:t>
            </a:r>
            <a:endParaRPr lang="en-US" dirty="0" smtClean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Laura Hutchinson</a:t>
            </a:r>
          </a:p>
          <a:p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Matthias </a:t>
            </a:r>
            <a:r>
              <a:rPr lang="en-US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Hort</a:t>
            </a:r>
            <a:endParaRPr lang="en-US" dirty="0" smtClean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Mike West</a:t>
            </a:r>
          </a:p>
          <a:p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Chris Nye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7" name="Content Placeholder 3" descr="Screen Shot 2013-02-13 at 5.12.25 PM.png"/>
          <p:cNvPicPr>
            <a:picLocks noChangeAspect="1"/>
          </p:cNvPicPr>
          <p:nvPr/>
        </p:nvPicPr>
        <p:blipFill>
          <a:blip r:embed="rId3"/>
          <a:srcRect l="-15799" r="-15799"/>
          <a:stretch>
            <a:fillRect/>
          </a:stretch>
        </p:blipFill>
        <p:spPr>
          <a:xfrm>
            <a:off x="3988698" y="3041819"/>
            <a:ext cx="5657229" cy="3111258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5870574" y="6153077"/>
            <a:ext cx="2162175" cy="487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smtClean="0"/>
              <a:t>Iliamna, weekly seismicity, past year</a:t>
            </a:r>
            <a:endParaRPr lang="en-US" sz="140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For multiple volcanoes?</a:t>
            </a:r>
            <a:endParaRPr lang="en-US" dirty="0"/>
          </a:p>
        </p:txBody>
      </p:sp>
      <p:pic>
        <p:nvPicPr>
          <p:cNvPr id="4" name="Content Placeholder 3" descr="Screen Shot 2013-02-13 at 5.13.36 PM.png"/>
          <p:cNvPicPr>
            <a:picLocks noGrp="1" noChangeAspect="1"/>
          </p:cNvPicPr>
          <p:nvPr>
            <p:ph idx="1"/>
          </p:nvPr>
        </p:nvPicPr>
        <p:blipFill>
          <a:blip r:embed="rId2"/>
          <a:srcRect l="-14224" r="-14224"/>
          <a:stretch>
            <a:fillRect/>
          </a:stretch>
        </p:blipFill>
        <p:spPr>
          <a:xfrm>
            <a:off x="457200" y="1600201"/>
            <a:ext cx="1676400" cy="921955"/>
          </a:xfrm>
        </p:spPr>
      </p:pic>
      <p:pic>
        <p:nvPicPr>
          <p:cNvPr id="5" name="Content Placeholder 3" descr="Screen Shot 2013-02-13 at 5.13.36 PM.png"/>
          <p:cNvPicPr>
            <a:picLocks noChangeAspect="1"/>
          </p:cNvPicPr>
          <p:nvPr/>
        </p:nvPicPr>
        <p:blipFill>
          <a:blip r:embed="rId2"/>
          <a:srcRect l="-14224" r="-14224"/>
          <a:stretch>
            <a:fillRect/>
          </a:stretch>
        </p:blipFill>
        <p:spPr>
          <a:xfrm>
            <a:off x="1828800" y="1600201"/>
            <a:ext cx="1676400" cy="921955"/>
          </a:xfrm>
          <a:prstGeom prst="rect">
            <a:avLst/>
          </a:prstGeom>
        </p:spPr>
      </p:pic>
      <p:pic>
        <p:nvPicPr>
          <p:cNvPr id="6" name="Content Placeholder 3" descr="Screen Shot 2013-02-13 at 5.13.36 PM.png"/>
          <p:cNvPicPr>
            <a:picLocks noChangeAspect="1"/>
          </p:cNvPicPr>
          <p:nvPr/>
        </p:nvPicPr>
        <p:blipFill>
          <a:blip r:embed="rId2"/>
          <a:srcRect l="-14224" r="-14224"/>
          <a:stretch>
            <a:fillRect/>
          </a:stretch>
        </p:blipFill>
        <p:spPr>
          <a:xfrm>
            <a:off x="3159760" y="1612837"/>
            <a:ext cx="1676400" cy="921955"/>
          </a:xfrm>
          <a:prstGeom prst="rect">
            <a:avLst/>
          </a:prstGeom>
        </p:spPr>
      </p:pic>
      <p:pic>
        <p:nvPicPr>
          <p:cNvPr id="7" name="Content Placeholder 3" descr="Screen Shot 2013-02-13 at 5.13.36 PM.png"/>
          <p:cNvPicPr>
            <a:picLocks noChangeAspect="1"/>
          </p:cNvPicPr>
          <p:nvPr/>
        </p:nvPicPr>
        <p:blipFill>
          <a:blip r:embed="rId2"/>
          <a:srcRect l="-14224" r="-14224"/>
          <a:stretch>
            <a:fillRect/>
          </a:stretch>
        </p:blipFill>
        <p:spPr>
          <a:xfrm>
            <a:off x="4490720" y="1600201"/>
            <a:ext cx="1676400" cy="921955"/>
          </a:xfrm>
          <a:prstGeom prst="rect">
            <a:avLst/>
          </a:prstGeom>
        </p:spPr>
      </p:pic>
      <p:pic>
        <p:nvPicPr>
          <p:cNvPr id="8" name="Content Placeholder 3" descr="Screen Shot 2013-02-13 at 5.13.36 PM.png"/>
          <p:cNvPicPr>
            <a:picLocks noChangeAspect="1"/>
          </p:cNvPicPr>
          <p:nvPr/>
        </p:nvPicPr>
        <p:blipFill>
          <a:blip r:embed="rId2"/>
          <a:srcRect l="-14224" r="-14224"/>
          <a:stretch>
            <a:fillRect/>
          </a:stretch>
        </p:blipFill>
        <p:spPr>
          <a:xfrm>
            <a:off x="5811520" y="1600201"/>
            <a:ext cx="1676400" cy="921955"/>
          </a:xfrm>
          <a:prstGeom prst="rect">
            <a:avLst/>
          </a:prstGeom>
        </p:spPr>
      </p:pic>
      <p:pic>
        <p:nvPicPr>
          <p:cNvPr id="9" name="Content Placeholder 3" descr="Screen Shot 2013-02-13 at 5.13.36 PM.png"/>
          <p:cNvPicPr>
            <a:picLocks noChangeAspect="1"/>
          </p:cNvPicPr>
          <p:nvPr/>
        </p:nvPicPr>
        <p:blipFill>
          <a:blip r:embed="rId2"/>
          <a:srcRect l="-14224" r="-14224"/>
          <a:stretch>
            <a:fillRect/>
          </a:stretch>
        </p:blipFill>
        <p:spPr>
          <a:xfrm>
            <a:off x="7010400" y="1600201"/>
            <a:ext cx="1676400" cy="921955"/>
          </a:xfrm>
          <a:prstGeom prst="rect">
            <a:avLst/>
          </a:prstGeom>
        </p:spPr>
      </p:pic>
      <p:pic>
        <p:nvPicPr>
          <p:cNvPr id="10" name="Content Placeholder 3" descr="Screen Shot 2013-02-13 at 5.13.36 PM.png"/>
          <p:cNvPicPr>
            <a:picLocks noChangeAspect="1"/>
          </p:cNvPicPr>
          <p:nvPr/>
        </p:nvPicPr>
        <p:blipFill>
          <a:blip r:embed="rId2"/>
          <a:srcRect l="-14224" r="-14224"/>
          <a:stretch>
            <a:fillRect/>
          </a:stretch>
        </p:blipFill>
        <p:spPr>
          <a:xfrm>
            <a:off x="457200" y="2661920"/>
            <a:ext cx="1676400" cy="921955"/>
          </a:xfrm>
          <a:prstGeom prst="rect">
            <a:avLst/>
          </a:prstGeom>
        </p:spPr>
      </p:pic>
      <p:pic>
        <p:nvPicPr>
          <p:cNvPr id="11" name="Content Placeholder 3" descr="Screen Shot 2013-02-13 at 5.13.36 PM.png"/>
          <p:cNvPicPr>
            <a:picLocks noChangeAspect="1"/>
          </p:cNvPicPr>
          <p:nvPr/>
        </p:nvPicPr>
        <p:blipFill>
          <a:blip r:embed="rId2"/>
          <a:srcRect l="-14224" r="-14224"/>
          <a:stretch>
            <a:fillRect/>
          </a:stretch>
        </p:blipFill>
        <p:spPr>
          <a:xfrm>
            <a:off x="1828800" y="2661920"/>
            <a:ext cx="1676400" cy="921955"/>
          </a:xfrm>
          <a:prstGeom prst="rect">
            <a:avLst/>
          </a:prstGeom>
        </p:spPr>
      </p:pic>
      <p:pic>
        <p:nvPicPr>
          <p:cNvPr id="12" name="Content Placeholder 3" descr="Screen Shot 2013-02-13 at 5.13.36 PM.png"/>
          <p:cNvPicPr>
            <a:picLocks noChangeAspect="1"/>
          </p:cNvPicPr>
          <p:nvPr/>
        </p:nvPicPr>
        <p:blipFill>
          <a:blip r:embed="rId2"/>
          <a:srcRect l="-14224" r="-14224"/>
          <a:stretch>
            <a:fillRect/>
          </a:stretch>
        </p:blipFill>
        <p:spPr>
          <a:xfrm>
            <a:off x="3159760" y="2674556"/>
            <a:ext cx="1676400" cy="921955"/>
          </a:xfrm>
          <a:prstGeom prst="rect">
            <a:avLst/>
          </a:prstGeom>
        </p:spPr>
      </p:pic>
      <p:pic>
        <p:nvPicPr>
          <p:cNvPr id="13" name="Content Placeholder 3" descr="Screen Shot 2013-02-13 at 5.13.36 PM.png"/>
          <p:cNvPicPr>
            <a:picLocks noChangeAspect="1"/>
          </p:cNvPicPr>
          <p:nvPr/>
        </p:nvPicPr>
        <p:blipFill>
          <a:blip r:embed="rId2"/>
          <a:srcRect l="-14224" r="-14224"/>
          <a:stretch>
            <a:fillRect/>
          </a:stretch>
        </p:blipFill>
        <p:spPr>
          <a:xfrm>
            <a:off x="4490720" y="2661920"/>
            <a:ext cx="1676400" cy="921955"/>
          </a:xfrm>
          <a:prstGeom prst="rect">
            <a:avLst/>
          </a:prstGeom>
        </p:spPr>
      </p:pic>
      <p:pic>
        <p:nvPicPr>
          <p:cNvPr id="14" name="Content Placeholder 3" descr="Screen Shot 2013-02-13 at 5.13.36 PM.png"/>
          <p:cNvPicPr>
            <a:picLocks noChangeAspect="1"/>
          </p:cNvPicPr>
          <p:nvPr/>
        </p:nvPicPr>
        <p:blipFill>
          <a:blip r:embed="rId2"/>
          <a:srcRect l="-14224" r="-14224"/>
          <a:stretch>
            <a:fillRect/>
          </a:stretch>
        </p:blipFill>
        <p:spPr>
          <a:xfrm>
            <a:off x="5811520" y="2661920"/>
            <a:ext cx="1676400" cy="921955"/>
          </a:xfrm>
          <a:prstGeom prst="rect">
            <a:avLst/>
          </a:prstGeom>
        </p:spPr>
      </p:pic>
      <p:pic>
        <p:nvPicPr>
          <p:cNvPr id="15" name="Content Placeholder 3" descr="Screen Shot 2013-02-13 at 5.13.36 PM.png"/>
          <p:cNvPicPr>
            <a:picLocks noChangeAspect="1"/>
          </p:cNvPicPr>
          <p:nvPr/>
        </p:nvPicPr>
        <p:blipFill>
          <a:blip r:embed="rId2"/>
          <a:srcRect l="-14224" r="-14224"/>
          <a:stretch>
            <a:fillRect/>
          </a:stretch>
        </p:blipFill>
        <p:spPr>
          <a:xfrm>
            <a:off x="7010400" y="2661920"/>
            <a:ext cx="1676400" cy="921955"/>
          </a:xfrm>
          <a:prstGeom prst="rect">
            <a:avLst/>
          </a:prstGeom>
        </p:spPr>
      </p:pic>
      <p:pic>
        <p:nvPicPr>
          <p:cNvPr id="16" name="Content Placeholder 3" descr="Screen Shot 2013-02-13 at 5.13.36 PM.png"/>
          <p:cNvPicPr>
            <a:picLocks noChangeAspect="1"/>
          </p:cNvPicPr>
          <p:nvPr/>
        </p:nvPicPr>
        <p:blipFill>
          <a:blip r:embed="rId2"/>
          <a:srcRect l="-14224" r="-14224"/>
          <a:stretch>
            <a:fillRect/>
          </a:stretch>
        </p:blipFill>
        <p:spPr>
          <a:xfrm>
            <a:off x="457200" y="3723639"/>
            <a:ext cx="1676400" cy="921955"/>
          </a:xfrm>
          <a:prstGeom prst="rect">
            <a:avLst/>
          </a:prstGeom>
        </p:spPr>
      </p:pic>
      <p:pic>
        <p:nvPicPr>
          <p:cNvPr id="17" name="Content Placeholder 3" descr="Screen Shot 2013-02-13 at 5.13.36 PM.png"/>
          <p:cNvPicPr>
            <a:picLocks noChangeAspect="1"/>
          </p:cNvPicPr>
          <p:nvPr/>
        </p:nvPicPr>
        <p:blipFill>
          <a:blip r:embed="rId2"/>
          <a:srcRect l="-14224" r="-14224"/>
          <a:stretch>
            <a:fillRect/>
          </a:stretch>
        </p:blipFill>
        <p:spPr>
          <a:xfrm>
            <a:off x="1828800" y="3723639"/>
            <a:ext cx="1676400" cy="921955"/>
          </a:xfrm>
          <a:prstGeom prst="rect">
            <a:avLst/>
          </a:prstGeom>
        </p:spPr>
      </p:pic>
      <p:pic>
        <p:nvPicPr>
          <p:cNvPr id="18" name="Content Placeholder 3" descr="Screen Shot 2013-02-13 at 5.13.36 PM.png"/>
          <p:cNvPicPr>
            <a:picLocks noChangeAspect="1"/>
          </p:cNvPicPr>
          <p:nvPr/>
        </p:nvPicPr>
        <p:blipFill>
          <a:blip r:embed="rId2"/>
          <a:srcRect l="-14224" r="-14224"/>
          <a:stretch>
            <a:fillRect/>
          </a:stretch>
        </p:blipFill>
        <p:spPr>
          <a:xfrm>
            <a:off x="3159760" y="3736275"/>
            <a:ext cx="1676400" cy="921955"/>
          </a:xfrm>
          <a:prstGeom prst="rect">
            <a:avLst/>
          </a:prstGeom>
        </p:spPr>
      </p:pic>
      <p:pic>
        <p:nvPicPr>
          <p:cNvPr id="19" name="Content Placeholder 3" descr="Screen Shot 2013-02-13 at 5.13.36 PM.png"/>
          <p:cNvPicPr>
            <a:picLocks noChangeAspect="1"/>
          </p:cNvPicPr>
          <p:nvPr/>
        </p:nvPicPr>
        <p:blipFill>
          <a:blip r:embed="rId2"/>
          <a:srcRect l="-14224" r="-14224"/>
          <a:stretch>
            <a:fillRect/>
          </a:stretch>
        </p:blipFill>
        <p:spPr>
          <a:xfrm>
            <a:off x="4490720" y="3723639"/>
            <a:ext cx="1676400" cy="921955"/>
          </a:xfrm>
          <a:prstGeom prst="rect">
            <a:avLst/>
          </a:prstGeom>
        </p:spPr>
      </p:pic>
      <p:pic>
        <p:nvPicPr>
          <p:cNvPr id="20" name="Content Placeholder 3" descr="Screen Shot 2013-02-13 at 5.13.36 PM.png"/>
          <p:cNvPicPr>
            <a:picLocks noChangeAspect="1"/>
          </p:cNvPicPr>
          <p:nvPr/>
        </p:nvPicPr>
        <p:blipFill>
          <a:blip r:embed="rId2"/>
          <a:srcRect l="-14224" r="-14224"/>
          <a:stretch>
            <a:fillRect/>
          </a:stretch>
        </p:blipFill>
        <p:spPr>
          <a:xfrm>
            <a:off x="5811520" y="3723639"/>
            <a:ext cx="1676400" cy="921955"/>
          </a:xfrm>
          <a:prstGeom prst="rect">
            <a:avLst/>
          </a:prstGeom>
        </p:spPr>
      </p:pic>
      <p:pic>
        <p:nvPicPr>
          <p:cNvPr id="21" name="Content Placeholder 3" descr="Screen Shot 2013-02-13 at 5.13.36 PM.png"/>
          <p:cNvPicPr>
            <a:picLocks noChangeAspect="1"/>
          </p:cNvPicPr>
          <p:nvPr/>
        </p:nvPicPr>
        <p:blipFill>
          <a:blip r:embed="rId2"/>
          <a:srcRect l="-14224" r="-14224"/>
          <a:stretch>
            <a:fillRect/>
          </a:stretch>
        </p:blipFill>
        <p:spPr>
          <a:xfrm>
            <a:off x="7010400" y="3723639"/>
            <a:ext cx="1676400" cy="921955"/>
          </a:xfrm>
          <a:prstGeom prst="rect">
            <a:avLst/>
          </a:prstGeom>
        </p:spPr>
      </p:pic>
      <p:pic>
        <p:nvPicPr>
          <p:cNvPr id="22" name="Content Placeholder 3" descr="Screen Shot 2013-02-13 at 5.13.36 PM.png"/>
          <p:cNvPicPr>
            <a:picLocks noChangeAspect="1"/>
          </p:cNvPicPr>
          <p:nvPr/>
        </p:nvPicPr>
        <p:blipFill>
          <a:blip r:embed="rId2"/>
          <a:srcRect l="-14224" r="-14224"/>
          <a:stretch>
            <a:fillRect/>
          </a:stretch>
        </p:blipFill>
        <p:spPr>
          <a:xfrm>
            <a:off x="457200" y="4703820"/>
            <a:ext cx="1676400" cy="921955"/>
          </a:xfrm>
          <a:prstGeom prst="rect">
            <a:avLst/>
          </a:prstGeom>
        </p:spPr>
      </p:pic>
      <p:pic>
        <p:nvPicPr>
          <p:cNvPr id="23" name="Content Placeholder 3" descr="Screen Shot 2013-02-13 at 5.13.36 PM.png"/>
          <p:cNvPicPr>
            <a:picLocks noChangeAspect="1"/>
          </p:cNvPicPr>
          <p:nvPr/>
        </p:nvPicPr>
        <p:blipFill>
          <a:blip r:embed="rId2"/>
          <a:srcRect l="-14224" r="-14224"/>
          <a:stretch>
            <a:fillRect/>
          </a:stretch>
        </p:blipFill>
        <p:spPr>
          <a:xfrm>
            <a:off x="1828800" y="4703820"/>
            <a:ext cx="1676400" cy="921955"/>
          </a:xfrm>
          <a:prstGeom prst="rect">
            <a:avLst/>
          </a:prstGeom>
        </p:spPr>
      </p:pic>
      <p:pic>
        <p:nvPicPr>
          <p:cNvPr id="24" name="Content Placeholder 3" descr="Screen Shot 2013-02-13 at 5.13.36 PM.png"/>
          <p:cNvPicPr>
            <a:picLocks noChangeAspect="1"/>
          </p:cNvPicPr>
          <p:nvPr/>
        </p:nvPicPr>
        <p:blipFill>
          <a:blip r:embed="rId2"/>
          <a:srcRect l="-14224" r="-14224"/>
          <a:stretch>
            <a:fillRect/>
          </a:stretch>
        </p:blipFill>
        <p:spPr>
          <a:xfrm>
            <a:off x="3159760" y="4716456"/>
            <a:ext cx="1676400" cy="921955"/>
          </a:xfrm>
          <a:prstGeom prst="rect">
            <a:avLst/>
          </a:prstGeom>
        </p:spPr>
      </p:pic>
      <p:pic>
        <p:nvPicPr>
          <p:cNvPr id="25" name="Content Placeholder 3" descr="Screen Shot 2013-02-13 at 5.13.36 PM.png"/>
          <p:cNvPicPr>
            <a:picLocks noChangeAspect="1"/>
          </p:cNvPicPr>
          <p:nvPr/>
        </p:nvPicPr>
        <p:blipFill>
          <a:blip r:embed="rId2"/>
          <a:srcRect l="-14224" r="-14224"/>
          <a:stretch>
            <a:fillRect/>
          </a:stretch>
        </p:blipFill>
        <p:spPr>
          <a:xfrm>
            <a:off x="4490720" y="4703820"/>
            <a:ext cx="1676400" cy="921955"/>
          </a:xfrm>
          <a:prstGeom prst="rect">
            <a:avLst/>
          </a:prstGeom>
        </p:spPr>
      </p:pic>
      <p:pic>
        <p:nvPicPr>
          <p:cNvPr id="26" name="Content Placeholder 3" descr="Screen Shot 2013-02-13 at 5.13.36 PM.png"/>
          <p:cNvPicPr>
            <a:picLocks noChangeAspect="1"/>
          </p:cNvPicPr>
          <p:nvPr/>
        </p:nvPicPr>
        <p:blipFill>
          <a:blip r:embed="rId2"/>
          <a:srcRect l="-14224" r="-14224"/>
          <a:stretch>
            <a:fillRect/>
          </a:stretch>
        </p:blipFill>
        <p:spPr>
          <a:xfrm>
            <a:off x="5811520" y="4703820"/>
            <a:ext cx="1676400" cy="921955"/>
          </a:xfrm>
          <a:prstGeom prst="rect">
            <a:avLst/>
          </a:prstGeom>
        </p:spPr>
      </p:pic>
      <p:pic>
        <p:nvPicPr>
          <p:cNvPr id="27" name="Content Placeholder 3" descr="Screen Shot 2013-02-13 at 5.13.36 PM.png"/>
          <p:cNvPicPr>
            <a:picLocks noChangeAspect="1"/>
          </p:cNvPicPr>
          <p:nvPr/>
        </p:nvPicPr>
        <p:blipFill>
          <a:blip r:embed="rId2"/>
          <a:srcRect l="-14224" r="-14224"/>
          <a:stretch>
            <a:fillRect/>
          </a:stretch>
        </p:blipFill>
        <p:spPr>
          <a:xfrm>
            <a:off x="7010400" y="4703820"/>
            <a:ext cx="1676400" cy="921955"/>
          </a:xfrm>
          <a:prstGeom prst="rect">
            <a:avLst/>
          </a:prstGeom>
        </p:spPr>
      </p:pic>
      <p:pic>
        <p:nvPicPr>
          <p:cNvPr id="28" name="Content Placeholder 3" descr="Screen Shot 2013-02-13 at 5.13.36 PM.png"/>
          <p:cNvPicPr>
            <a:picLocks noChangeAspect="1"/>
          </p:cNvPicPr>
          <p:nvPr/>
        </p:nvPicPr>
        <p:blipFill>
          <a:blip r:embed="rId2"/>
          <a:srcRect l="-14224" r="-14224"/>
          <a:stretch>
            <a:fillRect/>
          </a:stretch>
        </p:blipFill>
        <p:spPr>
          <a:xfrm>
            <a:off x="457200" y="5778175"/>
            <a:ext cx="1676400" cy="921955"/>
          </a:xfrm>
          <a:prstGeom prst="rect">
            <a:avLst/>
          </a:prstGeom>
        </p:spPr>
      </p:pic>
      <p:pic>
        <p:nvPicPr>
          <p:cNvPr id="29" name="Content Placeholder 3" descr="Screen Shot 2013-02-13 at 5.13.36 PM.png"/>
          <p:cNvPicPr>
            <a:picLocks noChangeAspect="1"/>
          </p:cNvPicPr>
          <p:nvPr/>
        </p:nvPicPr>
        <p:blipFill>
          <a:blip r:embed="rId2"/>
          <a:srcRect l="-14224" r="-14224"/>
          <a:stretch>
            <a:fillRect/>
          </a:stretch>
        </p:blipFill>
        <p:spPr>
          <a:xfrm>
            <a:off x="1828800" y="5778175"/>
            <a:ext cx="1676400" cy="921955"/>
          </a:xfrm>
          <a:prstGeom prst="rect">
            <a:avLst/>
          </a:prstGeom>
        </p:spPr>
      </p:pic>
      <p:pic>
        <p:nvPicPr>
          <p:cNvPr id="30" name="Content Placeholder 3" descr="Screen Shot 2013-02-13 at 5.13.36 PM.png"/>
          <p:cNvPicPr>
            <a:picLocks noChangeAspect="1"/>
          </p:cNvPicPr>
          <p:nvPr/>
        </p:nvPicPr>
        <p:blipFill>
          <a:blip r:embed="rId2"/>
          <a:srcRect l="-14224" r="-14224"/>
          <a:stretch>
            <a:fillRect/>
          </a:stretch>
        </p:blipFill>
        <p:spPr>
          <a:xfrm>
            <a:off x="3159760" y="5790811"/>
            <a:ext cx="1676400" cy="921955"/>
          </a:xfrm>
          <a:prstGeom prst="rect">
            <a:avLst/>
          </a:prstGeom>
        </p:spPr>
      </p:pic>
      <p:pic>
        <p:nvPicPr>
          <p:cNvPr id="31" name="Content Placeholder 3" descr="Screen Shot 2013-02-13 at 5.13.36 PM.png"/>
          <p:cNvPicPr>
            <a:picLocks noChangeAspect="1"/>
          </p:cNvPicPr>
          <p:nvPr/>
        </p:nvPicPr>
        <p:blipFill>
          <a:blip r:embed="rId2"/>
          <a:srcRect l="-14224" r="-14224"/>
          <a:stretch>
            <a:fillRect/>
          </a:stretch>
        </p:blipFill>
        <p:spPr>
          <a:xfrm>
            <a:off x="4490720" y="5778175"/>
            <a:ext cx="1676400" cy="921955"/>
          </a:xfrm>
          <a:prstGeom prst="rect">
            <a:avLst/>
          </a:prstGeom>
        </p:spPr>
      </p:pic>
      <p:pic>
        <p:nvPicPr>
          <p:cNvPr id="32" name="Content Placeholder 3" descr="Screen Shot 2013-02-13 at 5.13.36 PM.png"/>
          <p:cNvPicPr>
            <a:picLocks noChangeAspect="1"/>
          </p:cNvPicPr>
          <p:nvPr/>
        </p:nvPicPr>
        <p:blipFill>
          <a:blip r:embed="rId2"/>
          <a:srcRect l="-14224" r="-14224"/>
          <a:stretch>
            <a:fillRect/>
          </a:stretch>
        </p:blipFill>
        <p:spPr>
          <a:xfrm>
            <a:off x="5811520" y="5778175"/>
            <a:ext cx="1676400" cy="921955"/>
          </a:xfrm>
          <a:prstGeom prst="rect">
            <a:avLst/>
          </a:prstGeom>
        </p:spPr>
      </p:pic>
      <p:pic>
        <p:nvPicPr>
          <p:cNvPr id="33" name="Content Placeholder 3" descr="Screen Shot 2013-02-13 at 5.13.36 PM.png"/>
          <p:cNvPicPr>
            <a:picLocks noChangeAspect="1"/>
          </p:cNvPicPr>
          <p:nvPr/>
        </p:nvPicPr>
        <p:blipFill>
          <a:blip r:embed="rId2"/>
          <a:srcRect l="-14224" r="-14224"/>
          <a:stretch>
            <a:fillRect/>
          </a:stretch>
        </p:blipFill>
        <p:spPr>
          <a:xfrm>
            <a:off x="7010400" y="5778175"/>
            <a:ext cx="1676400" cy="921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8561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Last week</a:t>
            </a:r>
            <a:endParaRPr lang="en-US" dirty="0"/>
          </a:p>
        </p:txBody>
      </p:sp>
      <p:pic>
        <p:nvPicPr>
          <p:cNvPr id="4" name="Content Placeholder 3" descr="Screen Shot 2013-02-15 at 2.03.48 PM.png"/>
          <p:cNvPicPr>
            <a:picLocks noGrp="1" noChangeAspect="1"/>
          </p:cNvPicPr>
          <p:nvPr>
            <p:ph idx="1"/>
          </p:nvPr>
        </p:nvPicPr>
        <p:blipFill>
          <a:blip r:embed="rId2"/>
          <a:srcRect l="-101183" r="-101183"/>
          <a:stretch>
            <a:fillRect/>
          </a:stretch>
        </p:blipFill>
        <p:spPr>
          <a:xfrm>
            <a:off x="-2054936" y="1600200"/>
            <a:ext cx="8229600" cy="4525963"/>
          </a:xfrm>
        </p:spPr>
      </p:pic>
      <p:cxnSp>
        <p:nvCxnSpPr>
          <p:cNvPr id="6" name="Straight Arrow Connector 5"/>
          <p:cNvCxnSpPr/>
          <p:nvPr/>
        </p:nvCxnSpPr>
        <p:spPr>
          <a:xfrm rot="5400000">
            <a:off x="616279" y="1306207"/>
            <a:ext cx="587985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123377" y="1594846"/>
            <a:ext cx="31791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Volcanoes </a:t>
            </a:r>
            <a:r>
              <a:rPr lang="en-US" dirty="0" smtClean="0"/>
              <a:t>with </a:t>
            </a:r>
            <a:r>
              <a:rPr lang="en-US" dirty="0" smtClean="0"/>
              <a:t>earthquakes </a:t>
            </a:r>
          </a:p>
          <a:p>
            <a:r>
              <a:rPr lang="en-US" dirty="0" smtClean="0"/>
              <a:t>in </a:t>
            </a:r>
            <a:r>
              <a:rPr lang="en-US" dirty="0" smtClean="0"/>
              <a:t>past </a:t>
            </a:r>
            <a:r>
              <a:rPr lang="en-US" dirty="0" smtClean="0"/>
              <a:t>week (default)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Last 3 months</a:t>
            </a:r>
            <a:endParaRPr lang="en-US" dirty="0"/>
          </a:p>
        </p:txBody>
      </p:sp>
      <p:pic>
        <p:nvPicPr>
          <p:cNvPr id="4" name="Content Placeholder 3" descr="Screen Shot 2013-02-15 at 2.03.02 PM.png"/>
          <p:cNvPicPr>
            <a:picLocks noGrp="1" noChangeAspect="1"/>
          </p:cNvPicPr>
          <p:nvPr>
            <p:ph idx="1"/>
          </p:nvPr>
        </p:nvPicPr>
        <p:blipFill>
          <a:blip r:embed="rId2"/>
          <a:srcRect l="-9144" r="-9144"/>
          <a:stretch>
            <a:fillRect/>
          </a:stretch>
        </p:blipFill>
        <p:spPr>
          <a:xfrm>
            <a:off x="0" y="1600200"/>
            <a:ext cx="8229600" cy="4525963"/>
          </a:xfrm>
        </p:spPr>
      </p:pic>
      <p:cxnSp>
        <p:nvCxnSpPr>
          <p:cNvPr id="5" name="Straight Arrow Connector 4"/>
          <p:cNvCxnSpPr/>
          <p:nvPr/>
        </p:nvCxnSpPr>
        <p:spPr>
          <a:xfrm rot="5400000">
            <a:off x="969536" y="1305415"/>
            <a:ext cx="587985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134553" y="1600202"/>
            <a:ext cx="30089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Volcanoes with earthquakes in past 3 months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Legend</a:t>
            </a:r>
            <a:endParaRPr lang="en-US" dirty="0"/>
          </a:p>
        </p:txBody>
      </p:sp>
      <p:pic>
        <p:nvPicPr>
          <p:cNvPr id="4" name="Content Placeholder 3" descr="legend_detailed.png"/>
          <p:cNvPicPr>
            <a:picLocks noGrp="1" noChangeAspect="1"/>
          </p:cNvPicPr>
          <p:nvPr>
            <p:ph idx="1"/>
          </p:nvPr>
        </p:nvPicPr>
        <p:blipFill>
          <a:blip r:embed="rId2"/>
          <a:srcRect l="-40915" r="-40915"/>
          <a:stretch>
            <a:fillRect/>
          </a:stretch>
        </p:blipFill>
        <p:spPr>
          <a:xfrm>
            <a:off x="-880678" y="1222375"/>
            <a:ext cx="10430992" cy="5736644"/>
          </a:xfrm>
        </p:spPr>
      </p:pic>
    </p:spTree>
    <p:extLst>
      <p:ext uri="{BB962C8B-B14F-4D97-AF65-F5344CB8AC3E}">
        <p14:creationId xmlns:p14="http://schemas.microsoft.com/office/powerpoint/2010/main" val="14191217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2-D Array</a:t>
            </a:r>
            <a:endParaRPr lang="en-US" dirty="0"/>
          </a:p>
        </p:txBody>
      </p:sp>
      <p:pic>
        <p:nvPicPr>
          <p:cNvPr id="4" name="Content Placeholder 3" descr="Screen Shot 2013-02-15 at 2.03.02 PM.png"/>
          <p:cNvPicPr>
            <a:picLocks noGrp="1" noChangeAspect="1"/>
          </p:cNvPicPr>
          <p:nvPr>
            <p:ph idx="1"/>
          </p:nvPr>
        </p:nvPicPr>
        <p:blipFill>
          <a:blip r:embed="rId2"/>
          <a:srcRect l="-9144" r="-9144"/>
          <a:stretch>
            <a:fillRect/>
          </a:stretch>
        </p:blipFill>
        <p:spPr>
          <a:xfrm>
            <a:off x="457200" y="1784868"/>
            <a:ext cx="8229600" cy="4525963"/>
          </a:xfrm>
        </p:spPr>
      </p:pic>
      <p:sp>
        <p:nvSpPr>
          <p:cNvPr id="3" name="Rectangle 2"/>
          <p:cNvSpPr/>
          <p:nvPr/>
        </p:nvSpPr>
        <p:spPr>
          <a:xfrm>
            <a:off x="914400" y="1602306"/>
            <a:ext cx="2733675" cy="83661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155825" y="1969536"/>
            <a:ext cx="5984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Volcanoes west-to-east (earthquakes in the past week) 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914400" y="2857410"/>
            <a:ext cx="0" cy="345342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1380531" y="2338868"/>
            <a:ext cx="6588719" cy="2857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 rot="16200000">
            <a:off x="238512" y="3377813"/>
            <a:ext cx="13607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Weeks ago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96799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3</a:t>
            </a:r>
            <a:r>
              <a:rPr lang="en-US" dirty="0" smtClean="0"/>
              <a:t>-D Array</a:t>
            </a:r>
            <a:endParaRPr lang="en-US" dirty="0"/>
          </a:p>
        </p:txBody>
      </p:sp>
      <p:pic>
        <p:nvPicPr>
          <p:cNvPr id="4" name="Content Placeholder 3" descr="Screen Shot 2013-02-15 at 2.03.02 PM.png"/>
          <p:cNvPicPr>
            <a:picLocks noGrp="1" noChangeAspect="1"/>
          </p:cNvPicPr>
          <p:nvPr>
            <p:ph idx="1"/>
          </p:nvPr>
        </p:nvPicPr>
        <p:blipFill>
          <a:blip r:embed="rId2"/>
          <a:srcRect l="-9144" r="-9144"/>
          <a:stretch>
            <a:fillRect/>
          </a:stretch>
        </p:blipFill>
        <p:spPr>
          <a:xfrm>
            <a:off x="457200" y="1784868"/>
            <a:ext cx="8229600" cy="4525963"/>
          </a:xfrm>
        </p:spPr>
      </p:pic>
      <p:sp>
        <p:nvSpPr>
          <p:cNvPr id="3" name="Rectangle 2"/>
          <p:cNvSpPr/>
          <p:nvPr/>
        </p:nvSpPr>
        <p:spPr>
          <a:xfrm>
            <a:off x="914400" y="1602306"/>
            <a:ext cx="2733675" cy="83661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155825" y="1969536"/>
            <a:ext cx="5984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Volcanoes west-to-east (earthquakes in the past week) 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914400" y="2857410"/>
            <a:ext cx="0" cy="345342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1380531" y="2338868"/>
            <a:ext cx="6588719" cy="2857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 rot="16200000">
            <a:off x="238512" y="3377813"/>
            <a:ext cx="13607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Weeks ago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1508125" y="817473"/>
            <a:ext cx="20955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Each array element has 3 values (counts, energy, significance)</a:t>
            </a:r>
            <a:endParaRPr lang="en-US" dirty="0"/>
          </a:p>
        </p:txBody>
      </p:sp>
      <p:cxnSp>
        <p:nvCxnSpPr>
          <p:cNvPr id="17" name="Straight Arrow Connector 16"/>
          <p:cNvCxnSpPr/>
          <p:nvPr/>
        </p:nvCxnSpPr>
        <p:spPr>
          <a:xfrm flipV="1">
            <a:off x="914400" y="1969536"/>
            <a:ext cx="593725" cy="41220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06424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No funding for development</a:t>
            </a:r>
          </a:p>
          <a:p>
            <a:pPr marL="742950" lvl="2" indent="-342900">
              <a:buFont typeface="Lucida Grande"/>
              <a:buChar char="-"/>
            </a:pPr>
            <a:r>
              <a:rPr lang="en-US" sz="1800" dirty="0" smtClean="0"/>
              <a:t>Discontinue &amp; archive all development projects</a:t>
            </a:r>
          </a:p>
          <a:p>
            <a:r>
              <a:rPr lang="en-US" sz="2400" dirty="0" smtClean="0"/>
              <a:t>No funding for maintenance</a:t>
            </a:r>
          </a:p>
          <a:p>
            <a:pPr lvl="1"/>
            <a:r>
              <a:rPr lang="en-US" sz="1800" dirty="0" smtClean="0"/>
              <a:t>Make mission critical products easier to maintain</a:t>
            </a:r>
          </a:p>
          <a:p>
            <a:pPr lvl="1"/>
            <a:r>
              <a:rPr lang="en-US" sz="1800" dirty="0" smtClean="0"/>
              <a:t>Discontinue &amp; archive others (9)</a:t>
            </a:r>
          </a:p>
          <a:p>
            <a:r>
              <a:rPr lang="en-US" sz="2400" dirty="0" smtClean="0"/>
              <a:t>Alter AVO internal seismology page to reflect changes</a:t>
            </a:r>
          </a:p>
          <a:p>
            <a:r>
              <a:rPr lang="en-US" sz="2400" dirty="0" smtClean="0"/>
              <a:t>New product: The Weekly Report Tool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Epicenter maps (VOLC2)</a:t>
            </a:r>
            <a:endParaRPr lang="en-US" dirty="0"/>
          </a:p>
        </p:txBody>
      </p:sp>
      <p:pic>
        <p:nvPicPr>
          <p:cNvPr id="4" name="Content Placeholder 3" descr="Screen Shot 2013-02-13 at 5.07.01 PM.png"/>
          <p:cNvPicPr>
            <a:picLocks noGrp="1" noChangeAspect="1"/>
          </p:cNvPicPr>
          <p:nvPr>
            <p:ph idx="1"/>
          </p:nvPr>
        </p:nvPicPr>
        <p:blipFill>
          <a:blip r:embed="rId2"/>
          <a:srcRect l="-24297" r="-24297"/>
          <a:stretch>
            <a:fillRect/>
          </a:stretch>
        </p:blipFill>
        <p:spPr>
          <a:xfrm>
            <a:off x="234278" y="1525895"/>
            <a:ext cx="8229600" cy="4525963"/>
          </a:xfrm>
        </p:spPr>
      </p:pic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Screen Shot 2013-02-13 at 5.01.05 PM.png"/>
          <p:cNvPicPr>
            <a:picLocks noGrp="1" noChangeAspect="1"/>
          </p:cNvPicPr>
          <p:nvPr>
            <p:ph idx="1"/>
          </p:nvPr>
        </p:nvPicPr>
        <p:blipFill>
          <a:blip r:embed="rId2"/>
          <a:srcRect l="-24313" r="-24313"/>
          <a:stretch>
            <a:fillRect/>
          </a:stretch>
        </p:blipFill>
        <p:spPr>
          <a:xfrm>
            <a:off x="1233209" y="1553489"/>
            <a:ext cx="3914745" cy="2152959"/>
          </a:xfrm>
        </p:spPr>
      </p:pic>
      <p:pic>
        <p:nvPicPr>
          <p:cNvPr id="5" name="Content Placeholder 3" descr="Screen Shot 2013-02-13 at 5.02.17 PM.png"/>
          <p:cNvPicPr>
            <a:picLocks noChangeAspect="1"/>
          </p:cNvPicPr>
          <p:nvPr/>
        </p:nvPicPr>
        <p:blipFill>
          <a:blip r:embed="rId3"/>
          <a:srcRect l="-24208" r="-24208"/>
          <a:stretch>
            <a:fillRect/>
          </a:stretch>
        </p:blipFill>
        <p:spPr>
          <a:xfrm>
            <a:off x="4028922" y="1553489"/>
            <a:ext cx="3898262" cy="2143894"/>
          </a:xfrm>
          <a:prstGeom prst="rect">
            <a:avLst/>
          </a:prstGeom>
        </p:spPr>
      </p:pic>
      <p:pic>
        <p:nvPicPr>
          <p:cNvPr id="6" name="Content Placeholder 3" descr="Screen Shot 2013-02-13 at 5.03.56 PM.png"/>
          <p:cNvPicPr>
            <a:picLocks noChangeAspect="1"/>
          </p:cNvPicPr>
          <p:nvPr/>
        </p:nvPicPr>
        <p:blipFill>
          <a:blip r:embed="rId4"/>
          <a:srcRect l="-24361" r="-24361"/>
          <a:stretch>
            <a:fillRect/>
          </a:stretch>
        </p:blipFill>
        <p:spPr>
          <a:xfrm>
            <a:off x="1233209" y="3794408"/>
            <a:ext cx="3881779" cy="2134829"/>
          </a:xfrm>
          <a:prstGeom prst="rect">
            <a:avLst/>
          </a:prstGeom>
        </p:spPr>
      </p:pic>
      <p:pic>
        <p:nvPicPr>
          <p:cNvPr id="9" name="Picture 8" descr="Screen Shot 2013-02-14 at 5.05.15 PM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9255" y="3794408"/>
            <a:ext cx="2652916" cy="216182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233209" y="6043274"/>
            <a:ext cx="69591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Great for epicenters. </a:t>
            </a:r>
            <a:r>
              <a:rPr lang="en-US" dirty="0" smtClean="0">
                <a:solidFill>
                  <a:srgbClr val="FF0000"/>
                </a:solidFill>
              </a:rPr>
              <a:t>But location not that important for an overview</a:t>
            </a:r>
            <a:r>
              <a:rPr lang="en-US" dirty="0" smtClean="0"/>
              <a:t>.</a:t>
            </a:r>
          </a:p>
          <a:p>
            <a:r>
              <a:rPr lang="en-US" dirty="0" smtClean="0"/>
              <a:t>1 week at a time? For all volcanoes?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/>
              <a:t>Epicenter maps (VOLC2)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Timeseries</a:t>
            </a:r>
            <a:r>
              <a:rPr lang="en-US" dirty="0" smtClean="0"/>
              <a:t> plots</a:t>
            </a:r>
            <a:endParaRPr lang="en-US" dirty="0"/>
          </a:p>
        </p:txBody>
      </p:sp>
      <p:pic>
        <p:nvPicPr>
          <p:cNvPr id="4" name="Content Placeholder 3" descr="Screen Shot 2013-02-13 at 5.12.25 PM.png"/>
          <p:cNvPicPr>
            <a:picLocks noGrp="1" noChangeAspect="1"/>
          </p:cNvPicPr>
          <p:nvPr>
            <p:ph idx="1"/>
          </p:nvPr>
        </p:nvPicPr>
        <p:blipFill>
          <a:blip r:embed="rId2"/>
          <a:srcRect l="-15799" r="-15799"/>
          <a:stretch>
            <a:fillRect/>
          </a:stretch>
        </p:blipFill>
        <p:spPr>
          <a:xfrm>
            <a:off x="4640473" y="1707202"/>
            <a:ext cx="4814472" cy="2647774"/>
          </a:xfrm>
        </p:spPr>
      </p:pic>
      <p:pic>
        <p:nvPicPr>
          <p:cNvPr id="5" name="Picture 4" descr="Screen Shot 2013-02-13 at 5.08.21 P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024" y="4863567"/>
            <a:ext cx="3766437" cy="1159877"/>
          </a:xfrm>
          <a:prstGeom prst="rect">
            <a:avLst/>
          </a:prstGeom>
        </p:spPr>
      </p:pic>
      <p:pic>
        <p:nvPicPr>
          <p:cNvPr id="6" name="Content Placeholder 3" descr="Screen Shot 2013-02-13 at 5.10.14 PM.png"/>
          <p:cNvPicPr>
            <a:picLocks noChangeAspect="1"/>
          </p:cNvPicPr>
          <p:nvPr/>
        </p:nvPicPr>
        <p:blipFill>
          <a:blip r:embed="rId4"/>
          <a:srcRect t="-23028" b="-23028"/>
          <a:stretch>
            <a:fillRect/>
          </a:stretch>
        </p:blipFill>
        <p:spPr>
          <a:xfrm>
            <a:off x="322762" y="1333897"/>
            <a:ext cx="3549566" cy="1952125"/>
          </a:xfrm>
          <a:prstGeom prst="rect">
            <a:avLst/>
          </a:prstGeom>
        </p:spPr>
      </p:pic>
      <p:pic>
        <p:nvPicPr>
          <p:cNvPr id="7" name="Picture 6" descr="Screen Shot 2013-02-13 at 5.11.25 PM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9024" y="3031089"/>
            <a:ext cx="3633304" cy="140837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640473" y="4863567"/>
            <a:ext cx="42217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Better. 3 different tools that show trends at a single volcano. </a:t>
            </a:r>
          </a:p>
          <a:p>
            <a:endParaRPr lang="en-US" dirty="0" smtClean="0"/>
          </a:p>
          <a:p>
            <a:r>
              <a:rPr lang="en-US" dirty="0" smtClean="0"/>
              <a:t>But this is still slow. So many volcanoes!</a:t>
            </a:r>
          </a:p>
        </p:txBody>
      </p:sp>
      <p:sp>
        <p:nvSpPr>
          <p:cNvPr id="9" name="TextBox 8"/>
          <p:cNvSpPr txBox="1"/>
          <p:nvPr/>
        </p:nvSpPr>
        <p:spPr>
          <a:xfrm rot="16200000">
            <a:off x="2451788" y="4839697"/>
            <a:ext cx="34151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</a:rPr>
              <a:t>VALVE linked through “VOLC2”</a:t>
            </a:r>
            <a:endParaRPr lang="en-US" sz="14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 rot="16200000">
            <a:off x="2451786" y="1918017"/>
            <a:ext cx="34151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</a:rPr>
              <a:t>“VOLC2” cross-sections</a:t>
            </a:r>
            <a:endParaRPr lang="en-US" sz="14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 rot="16200000">
            <a:off x="3240687" y="2241833"/>
            <a:ext cx="34151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</a:rPr>
              <a:t>Counts &amp; Energy plots (Python)</a:t>
            </a:r>
            <a:endParaRPr lang="en-US" sz="14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Best tool for looking at long term trends</a:t>
            </a:r>
            <a:endParaRPr lang="en-US" dirty="0"/>
          </a:p>
        </p:txBody>
      </p:sp>
      <p:pic>
        <p:nvPicPr>
          <p:cNvPr id="4" name="Content Placeholder 3" descr="Screen Shot 2013-02-13 at 5.13.36 PM.png"/>
          <p:cNvPicPr>
            <a:picLocks noGrp="1" noChangeAspect="1"/>
          </p:cNvPicPr>
          <p:nvPr>
            <p:ph idx="1"/>
          </p:nvPr>
        </p:nvPicPr>
        <p:blipFill>
          <a:blip r:embed="rId2"/>
          <a:srcRect l="-14224" r="-14224"/>
          <a:stretch>
            <a:fillRect/>
          </a:stretch>
        </p:blipFill>
        <p:spPr/>
      </p:pic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Are we recording MORE earthquakes?</a:t>
            </a:r>
          </a:p>
          <a:p>
            <a:pPr>
              <a:buNone/>
            </a:pPr>
            <a:r>
              <a:rPr lang="en-US" dirty="0" smtClean="0"/>
              <a:t>	Are the squares getting BIGGER?</a:t>
            </a: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Are we recording BIGGER earthquakes?</a:t>
            </a:r>
          </a:p>
          <a:p>
            <a:pPr lvl="1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Is the total energy release rate increasing?</a:t>
            </a:r>
          </a:p>
          <a:p>
            <a:pPr lvl="1">
              <a:buNone/>
            </a:pPr>
            <a:r>
              <a:rPr lang="en-US" dirty="0" smtClean="0"/>
              <a:t>Are the squares getting REDDER?</a:t>
            </a: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How SIGNIFICANT is X earthquakes in a week at volcano Y?</a:t>
            </a:r>
          </a:p>
          <a:p>
            <a:pPr>
              <a:buNone/>
            </a:pPr>
            <a:r>
              <a:rPr lang="en-US" dirty="0" smtClean="0"/>
              <a:t>	How BIG are the squares?</a:t>
            </a:r>
          </a:p>
          <a:p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Weekly volcanic earthquake activity: What trends matter?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legend_detailed.png"/>
          <p:cNvPicPr>
            <a:picLocks noGrp="1" noChangeAspect="1"/>
          </p:cNvPicPr>
          <p:nvPr>
            <p:ph idx="1"/>
          </p:nvPr>
        </p:nvPicPr>
        <p:blipFill>
          <a:blip r:embed="rId2"/>
          <a:srcRect l="-40915" r="-40915"/>
          <a:stretch>
            <a:fillRect/>
          </a:stretch>
        </p:blipFill>
        <p:spPr>
          <a:xfrm>
            <a:off x="-3159910" y="-197916"/>
            <a:ext cx="13013520" cy="7156935"/>
          </a:xfrm>
        </p:spPr>
      </p:pic>
      <p:sp>
        <p:nvSpPr>
          <p:cNvPr id="31" name="Rectangle 30"/>
          <p:cNvSpPr/>
          <p:nvPr/>
        </p:nvSpPr>
        <p:spPr>
          <a:xfrm>
            <a:off x="101600" y="0"/>
            <a:ext cx="3486150" cy="66992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5095393" y="89441"/>
            <a:ext cx="2762732" cy="66992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457200" y="274638"/>
            <a:ext cx="33845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Numbers in the squares = Counts</a:t>
            </a:r>
            <a:endParaRPr lang="en-US" sz="2400" dirty="0"/>
          </a:p>
        </p:txBody>
      </p:sp>
      <p:sp>
        <p:nvSpPr>
          <p:cNvPr id="38" name="TextBox 37"/>
          <p:cNvSpPr txBox="1"/>
          <p:nvPr/>
        </p:nvSpPr>
        <p:spPr>
          <a:xfrm>
            <a:off x="4745789" y="553954"/>
            <a:ext cx="895685" cy="586724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endParaRPr lang="en-US" sz="1500" dirty="0" smtClean="0"/>
          </a:p>
          <a:p>
            <a:pPr algn="ctr">
              <a:lnSpc>
                <a:spcPct val="90000"/>
              </a:lnSpc>
            </a:pPr>
            <a:r>
              <a:rPr lang="en-US" sz="1600" dirty="0" smtClean="0"/>
              <a:t>44</a:t>
            </a:r>
          </a:p>
          <a:p>
            <a:pPr algn="ctr">
              <a:lnSpc>
                <a:spcPct val="90000"/>
              </a:lnSpc>
            </a:pPr>
            <a:endParaRPr lang="en-US" sz="1600" dirty="0"/>
          </a:p>
          <a:p>
            <a:pPr algn="ctr">
              <a:lnSpc>
                <a:spcPct val="90000"/>
              </a:lnSpc>
            </a:pPr>
            <a:r>
              <a:rPr lang="en-US" sz="1600" dirty="0" smtClean="0"/>
              <a:t>9</a:t>
            </a:r>
          </a:p>
          <a:p>
            <a:pPr algn="ctr">
              <a:lnSpc>
                <a:spcPct val="90000"/>
              </a:lnSpc>
            </a:pPr>
            <a:endParaRPr lang="en-US" sz="1600" dirty="0"/>
          </a:p>
          <a:p>
            <a:pPr algn="ctr">
              <a:lnSpc>
                <a:spcPct val="90000"/>
              </a:lnSpc>
            </a:pPr>
            <a:r>
              <a:rPr lang="en-US" sz="1600" dirty="0"/>
              <a:t>1</a:t>
            </a:r>
            <a:endParaRPr lang="en-US" sz="1600" dirty="0" smtClean="0"/>
          </a:p>
          <a:p>
            <a:pPr algn="ctr">
              <a:lnSpc>
                <a:spcPct val="90000"/>
              </a:lnSpc>
            </a:pPr>
            <a:endParaRPr lang="en-US" sz="1600" dirty="0"/>
          </a:p>
          <a:p>
            <a:pPr algn="ctr">
              <a:lnSpc>
                <a:spcPct val="90000"/>
              </a:lnSpc>
            </a:pPr>
            <a:r>
              <a:rPr lang="en-US" sz="1600" dirty="0" smtClean="0"/>
              <a:t>4</a:t>
            </a:r>
          </a:p>
          <a:p>
            <a:pPr algn="ctr">
              <a:lnSpc>
                <a:spcPct val="90000"/>
              </a:lnSpc>
            </a:pPr>
            <a:endParaRPr lang="en-US" sz="1600" dirty="0"/>
          </a:p>
          <a:p>
            <a:pPr algn="ctr">
              <a:lnSpc>
                <a:spcPct val="90000"/>
              </a:lnSpc>
            </a:pPr>
            <a:r>
              <a:rPr lang="en-US" sz="1600" dirty="0" smtClean="0"/>
              <a:t>5</a:t>
            </a:r>
          </a:p>
          <a:p>
            <a:pPr algn="ctr">
              <a:lnSpc>
                <a:spcPct val="90000"/>
              </a:lnSpc>
            </a:pPr>
            <a:endParaRPr lang="en-US" sz="1600" dirty="0"/>
          </a:p>
          <a:p>
            <a:pPr algn="ctr">
              <a:lnSpc>
                <a:spcPct val="90000"/>
              </a:lnSpc>
            </a:pPr>
            <a:r>
              <a:rPr lang="en-US" sz="1600" dirty="0" smtClean="0"/>
              <a:t>11</a:t>
            </a:r>
          </a:p>
          <a:p>
            <a:pPr algn="ctr">
              <a:lnSpc>
                <a:spcPct val="90000"/>
              </a:lnSpc>
            </a:pPr>
            <a:endParaRPr lang="en-US" sz="1600" dirty="0"/>
          </a:p>
          <a:p>
            <a:pPr algn="ctr">
              <a:lnSpc>
                <a:spcPct val="90000"/>
              </a:lnSpc>
            </a:pPr>
            <a:r>
              <a:rPr lang="en-US" sz="1600" dirty="0" smtClean="0"/>
              <a:t>0</a:t>
            </a:r>
          </a:p>
          <a:p>
            <a:pPr algn="ctr">
              <a:lnSpc>
                <a:spcPct val="90000"/>
              </a:lnSpc>
            </a:pPr>
            <a:endParaRPr lang="en-US" sz="1600" dirty="0"/>
          </a:p>
          <a:p>
            <a:pPr algn="ctr">
              <a:lnSpc>
                <a:spcPct val="90000"/>
              </a:lnSpc>
            </a:pPr>
            <a:r>
              <a:rPr lang="en-US" sz="1600" dirty="0" smtClean="0"/>
              <a:t>3</a:t>
            </a:r>
          </a:p>
          <a:p>
            <a:pPr algn="ctr">
              <a:lnSpc>
                <a:spcPct val="90000"/>
              </a:lnSpc>
            </a:pPr>
            <a:endParaRPr lang="en-US" sz="1600" dirty="0"/>
          </a:p>
          <a:p>
            <a:pPr algn="ctr">
              <a:lnSpc>
                <a:spcPct val="90000"/>
              </a:lnSpc>
            </a:pPr>
            <a:r>
              <a:rPr lang="en-US" sz="1600" dirty="0" smtClean="0"/>
              <a:t>11</a:t>
            </a:r>
          </a:p>
          <a:p>
            <a:pPr algn="ctr">
              <a:lnSpc>
                <a:spcPct val="90000"/>
              </a:lnSpc>
            </a:pPr>
            <a:endParaRPr lang="en-US" sz="1600" dirty="0"/>
          </a:p>
          <a:p>
            <a:pPr algn="ctr">
              <a:lnSpc>
                <a:spcPct val="90000"/>
              </a:lnSpc>
            </a:pPr>
            <a:r>
              <a:rPr lang="en-US" sz="1600" dirty="0" smtClean="0"/>
              <a:t>6</a:t>
            </a:r>
          </a:p>
          <a:p>
            <a:pPr algn="ctr">
              <a:lnSpc>
                <a:spcPct val="90000"/>
              </a:lnSpc>
            </a:pPr>
            <a:endParaRPr lang="en-US" sz="1600" dirty="0"/>
          </a:p>
          <a:p>
            <a:pPr algn="ctr">
              <a:lnSpc>
                <a:spcPct val="90000"/>
              </a:lnSpc>
            </a:pPr>
            <a:r>
              <a:rPr lang="en-US" sz="1600" dirty="0" smtClean="0"/>
              <a:t>49</a:t>
            </a:r>
          </a:p>
          <a:p>
            <a:pPr algn="ctr">
              <a:lnSpc>
                <a:spcPct val="90000"/>
              </a:lnSpc>
            </a:pPr>
            <a:endParaRPr lang="en-US" sz="1600" dirty="0"/>
          </a:p>
          <a:p>
            <a:pPr algn="ctr">
              <a:lnSpc>
                <a:spcPct val="90000"/>
              </a:lnSpc>
            </a:pPr>
            <a:r>
              <a:rPr lang="en-US" sz="1600" dirty="0" smtClean="0"/>
              <a:t>10</a:t>
            </a:r>
          </a:p>
          <a:p>
            <a:pPr algn="ctr">
              <a:lnSpc>
                <a:spcPct val="90000"/>
              </a:lnSpc>
            </a:pPr>
            <a:endParaRPr lang="en-US" sz="1600" dirty="0"/>
          </a:p>
          <a:p>
            <a:pPr algn="ctr">
              <a:lnSpc>
                <a:spcPct val="90000"/>
              </a:lnSpc>
            </a:pPr>
            <a:r>
              <a:rPr lang="en-US" sz="1600" dirty="0" smtClean="0"/>
              <a:t>16</a:t>
            </a:r>
            <a:endParaRPr lang="en-US" sz="1600" dirty="0"/>
          </a:p>
        </p:txBody>
      </p:sp>
      <p:sp>
        <p:nvSpPr>
          <p:cNvPr id="39" name="TextBox 38"/>
          <p:cNvSpPr txBox="1"/>
          <p:nvPr/>
        </p:nvSpPr>
        <p:spPr>
          <a:xfrm>
            <a:off x="5095393" y="116178"/>
            <a:ext cx="24437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44 earthquakes in last week at Iliamna</a:t>
            </a:r>
            <a:endParaRPr lang="en-US" sz="14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legend_detailed.png"/>
          <p:cNvPicPr>
            <a:picLocks noGrp="1" noChangeAspect="1"/>
          </p:cNvPicPr>
          <p:nvPr>
            <p:ph idx="1"/>
          </p:nvPr>
        </p:nvPicPr>
        <p:blipFill>
          <a:blip r:embed="rId2"/>
          <a:srcRect l="-40915" r="-40915"/>
          <a:stretch>
            <a:fillRect/>
          </a:stretch>
        </p:blipFill>
        <p:spPr>
          <a:xfrm>
            <a:off x="-2812331" y="-197916"/>
            <a:ext cx="13013520" cy="7156935"/>
          </a:xfrm>
        </p:spPr>
      </p:pic>
      <p:sp>
        <p:nvSpPr>
          <p:cNvPr id="11" name="Rectangle 10"/>
          <p:cNvSpPr/>
          <p:nvPr/>
        </p:nvSpPr>
        <p:spPr>
          <a:xfrm>
            <a:off x="568325" y="140001"/>
            <a:ext cx="3092129" cy="41938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568325" y="4460752"/>
            <a:ext cx="3092129" cy="220674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00074" y="274638"/>
            <a:ext cx="3060379" cy="4062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Size = Significance</a:t>
            </a:r>
          </a:p>
          <a:p>
            <a:endParaRPr lang="en-US" dirty="0" smtClean="0"/>
          </a:p>
          <a:p>
            <a:r>
              <a:rPr lang="en-US" dirty="0" smtClean="0"/>
              <a:t>Size indicates </a:t>
            </a:r>
            <a:r>
              <a:rPr lang="en-US" dirty="0"/>
              <a:t>s</a:t>
            </a:r>
            <a:r>
              <a:rPr lang="en-US" dirty="0" smtClean="0"/>
              <a:t>ignificance of that number of earthquakes </a:t>
            </a:r>
            <a:r>
              <a:rPr lang="en-US" i="1" dirty="0" smtClean="0"/>
              <a:t>in 1 week at that particular volcano.</a:t>
            </a:r>
          </a:p>
          <a:p>
            <a:endParaRPr lang="en-US" dirty="0"/>
          </a:p>
          <a:p>
            <a:r>
              <a:rPr lang="en-US" dirty="0" smtClean="0"/>
              <a:t>5 earthquakes at </a:t>
            </a:r>
            <a:r>
              <a:rPr lang="en-US" dirty="0" err="1" smtClean="0"/>
              <a:t>Makushin</a:t>
            </a:r>
            <a:r>
              <a:rPr lang="en-US" dirty="0" smtClean="0"/>
              <a:t> is significant. 5 at Katmai is not.</a:t>
            </a:r>
          </a:p>
          <a:p>
            <a:endParaRPr lang="en-US" dirty="0"/>
          </a:p>
          <a:p>
            <a:r>
              <a:rPr lang="en-US" dirty="0" smtClean="0">
                <a:solidFill>
                  <a:srgbClr val="FF0000"/>
                </a:solidFill>
              </a:rPr>
              <a:t>Significance based on PERCENTILE.</a:t>
            </a:r>
          </a:p>
          <a:p>
            <a:endParaRPr lang="en-US" dirty="0" smtClean="0"/>
          </a:p>
          <a:p>
            <a:endParaRPr lang="en-US" dirty="0" smtClean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053262" y="553954"/>
            <a:ext cx="895685" cy="586724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endParaRPr lang="en-US" sz="1500" dirty="0" smtClean="0"/>
          </a:p>
          <a:p>
            <a:pPr algn="ctr">
              <a:lnSpc>
                <a:spcPct val="90000"/>
              </a:lnSpc>
            </a:pPr>
            <a:r>
              <a:rPr lang="en-US" sz="1600" dirty="0" smtClean="0"/>
              <a:t>95th</a:t>
            </a:r>
          </a:p>
          <a:p>
            <a:pPr algn="ctr">
              <a:lnSpc>
                <a:spcPct val="90000"/>
              </a:lnSpc>
            </a:pPr>
            <a:endParaRPr lang="en-US" sz="1600" dirty="0"/>
          </a:p>
          <a:p>
            <a:pPr algn="ctr">
              <a:lnSpc>
                <a:spcPct val="90000"/>
              </a:lnSpc>
            </a:pPr>
            <a:r>
              <a:rPr lang="en-US" sz="1600" dirty="0" smtClean="0"/>
              <a:t>80th</a:t>
            </a:r>
          </a:p>
          <a:p>
            <a:pPr algn="ctr">
              <a:lnSpc>
                <a:spcPct val="90000"/>
              </a:lnSpc>
            </a:pPr>
            <a:endParaRPr lang="en-US" sz="1600" dirty="0"/>
          </a:p>
          <a:p>
            <a:pPr algn="ctr">
              <a:lnSpc>
                <a:spcPct val="90000"/>
              </a:lnSpc>
            </a:pPr>
            <a:r>
              <a:rPr lang="en-US" sz="1600" dirty="0" smtClean="0"/>
              <a:t>&lt;=50th</a:t>
            </a:r>
          </a:p>
          <a:p>
            <a:pPr algn="ctr">
              <a:lnSpc>
                <a:spcPct val="90000"/>
              </a:lnSpc>
            </a:pPr>
            <a:endParaRPr lang="en-US" sz="1600" dirty="0"/>
          </a:p>
          <a:p>
            <a:pPr algn="ctr">
              <a:lnSpc>
                <a:spcPct val="90000"/>
              </a:lnSpc>
            </a:pPr>
            <a:r>
              <a:rPr lang="en-US" sz="1600" dirty="0" smtClean="0"/>
              <a:t>67th</a:t>
            </a:r>
          </a:p>
          <a:p>
            <a:pPr algn="ctr">
              <a:lnSpc>
                <a:spcPct val="90000"/>
              </a:lnSpc>
            </a:pPr>
            <a:endParaRPr lang="en-US" sz="1600" dirty="0"/>
          </a:p>
          <a:p>
            <a:pPr algn="ctr">
              <a:lnSpc>
                <a:spcPct val="90000"/>
              </a:lnSpc>
            </a:pPr>
            <a:r>
              <a:rPr lang="en-US" sz="1600" dirty="0" smtClean="0"/>
              <a:t>72nd</a:t>
            </a:r>
          </a:p>
          <a:p>
            <a:pPr algn="ctr">
              <a:lnSpc>
                <a:spcPct val="90000"/>
              </a:lnSpc>
            </a:pPr>
            <a:endParaRPr lang="en-US" sz="1600" dirty="0"/>
          </a:p>
          <a:p>
            <a:pPr algn="ctr">
              <a:lnSpc>
                <a:spcPct val="90000"/>
              </a:lnSpc>
            </a:pPr>
            <a:r>
              <a:rPr lang="en-US" sz="1600" dirty="0" smtClean="0"/>
              <a:t>85th</a:t>
            </a:r>
          </a:p>
          <a:p>
            <a:pPr algn="ctr">
              <a:lnSpc>
                <a:spcPct val="90000"/>
              </a:lnSpc>
            </a:pPr>
            <a:endParaRPr lang="en-US" sz="1600" dirty="0"/>
          </a:p>
          <a:p>
            <a:pPr algn="ctr">
              <a:lnSpc>
                <a:spcPct val="90000"/>
              </a:lnSpc>
            </a:pPr>
            <a:r>
              <a:rPr lang="en-US" sz="1600" dirty="0"/>
              <a:t>(</a:t>
            </a:r>
            <a:r>
              <a:rPr lang="en-US" sz="1600" dirty="0" smtClean="0"/>
              <a:t>0)</a:t>
            </a:r>
          </a:p>
          <a:p>
            <a:pPr algn="ctr">
              <a:lnSpc>
                <a:spcPct val="90000"/>
              </a:lnSpc>
            </a:pPr>
            <a:endParaRPr lang="en-US" sz="1600" dirty="0"/>
          </a:p>
          <a:p>
            <a:pPr algn="ctr">
              <a:lnSpc>
                <a:spcPct val="90000"/>
              </a:lnSpc>
            </a:pPr>
            <a:r>
              <a:rPr lang="en-US" sz="1600" dirty="0" smtClean="0"/>
              <a:t>62nd</a:t>
            </a:r>
          </a:p>
          <a:p>
            <a:pPr algn="ctr">
              <a:lnSpc>
                <a:spcPct val="90000"/>
              </a:lnSpc>
            </a:pPr>
            <a:endParaRPr lang="en-US" sz="1600" dirty="0"/>
          </a:p>
          <a:p>
            <a:pPr algn="ctr">
              <a:lnSpc>
                <a:spcPct val="90000"/>
              </a:lnSpc>
            </a:pPr>
            <a:r>
              <a:rPr lang="en-US" sz="1600" dirty="0" smtClean="0"/>
              <a:t>85th</a:t>
            </a:r>
          </a:p>
          <a:p>
            <a:pPr algn="ctr">
              <a:lnSpc>
                <a:spcPct val="90000"/>
              </a:lnSpc>
            </a:pPr>
            <a:endParaRPr lang="en-US" sz="1600" dirty="0"/>
          </a:p>
          <a:p>
            <a:pPr algn="ctr">
              <a:lnSpc>
                <a:spcPct val="90000"/>
              </a:lnSpc>
            </a:pPr>
            <a:r>
              <a:rPr lang="en-US" sz="1600" dirty="0" smtClean="0"/>
              <a:t>75th</a:t>
            </a:r>
          </a:p>
          <a:p>
            <a:pPr algn="ctr">
              <a:lnSpc>
                <a:spcPct val="90000"/>
              </a:lnSpc>
            </a:pPr>
            <a:endParaRPr lang="en-US" sz="1600" dirty="0"/>
          </a:p>
          <a:p>
            <a:pPr algn="ctr">
              <a:lnSpc>
                <a:spcPct val="90000"/>
              </a:lnSpc>
            </a:pPr>
            <a:r>
              <a:rPr lang="en-US" sz="1600" dirty="0" smtClean="0"/>
              <a:t>99th</a:t>
            </a:r>
          </a:p>
          <a:p>
            <a:pPr algn="ctr">
              <a:lnSpc>
                <a:spcPct val="90000"/>
              </a:lnSpc>
            </a:pPr>
            <a:endParaRPr lang="en-US" sz="1600" dirty="0"/>
          </a:p>
          <a:p>
            <a:pPr algn="ctr">
              <a:lnSpc>
                <a:spcPct val="90000"/>
              </a:lnSpc>
            </a:pPr>
            <a:r>
              <a:rPr lang="en-US" sz="1600" dirty="0" smtClean="0"/>
              <a:t>82nd</a:t>
            </a:r>
          </a:p>
          <a:p>
            <a:pPr algn="ctr">
              <a:lnSpc>
                <a:spcPct val="90000"/>
              </a:lnSpc>
            </a:pPr>
            <a:endParaRPr lang="en-US" sz="1600" dirty="0"/>
          </a:p>
          <a:p>
            <a:pPr algn="ctr">
              <a:lnSpc>
                <a:spcPct val="90000"/>
              </a:lnSpc>
            </a:pPr>
            <a:r>
              <a:rPr lang="en-US" sz="1600" dirty="0" smtClean="0"/>
              <a:t>90th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5948947" y="140002"/>
            <a:ext cx="1498333" cy="6281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2383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legend_detailed.png"/>
          <p:cNvPicPr>
            <a:picLocks noGrp="1" noChangeAspect="1"/>
          </p:cNvPicPr>
          <p:nvPr>
            <p:ph idx="1"/>
          </p:nvPr>
        </p:nvPicPr>
        <p:blipFill>
          <a:blip r:embed="rId2"/>
          <a:srcRect l="-40915" r="-40915"/>
          <a:stretch>
            <a:fillRect/>
          </a:stretch>
        </p:blipFill>
        <p:spPr>
          <a:xfrm>
            <a:off x="-3159910" y="-197916"/>
            <a:ext cx="13013520" cy="7156935"/>
          </a:xfrm>
        </p:spPr>
      </p:pic>
      <p:sp>
        <p:nvSpPr>
          <p:cNvPr id="31" name="Rectangle 30"/>
          <p:cNvSpPr/>
          <p:nvPr/>
        </p:nvSpPr>
        <p:spPr>
          <a:xfrm>
            <a:off x="101600" y="0"/>
            <a:ext cx="3486150" cy="66992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5095393" y="89441"/>
            <a:ext cx="2762732" cy="66992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457200" y="274638"/>
            <a:ext cx="33845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Numbers in the squares = Counts</a:t>
            </a:r>
            <a:endParaRPr lang="en-US" sz="2400" dirty="0"/>
          </a:p>
        </p:txBody>
      </p:sp>
      <p:sp>
        <p:nvSpPr>
          <p:cNvPr id="38" name="TextBox 37"/>
          <p:cNvSpPr txBox="1"/>
          <p:nvPr/>
        </p:nvSpPr>
        <p:spPr>
          <a:xfrm>
            <a:off x="4745789" y="553954"/>
            <a:ext cx="895685" cy="586724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endParaRPr lang="en-US" sz="1500" dirty="0" smtClean="0"/>
          </a:p>
          <a:p>
            <a:pPr algn="ctr">
              <a:lnSpc>
                <a:spcPct val="90000"/>
              </a:lnSpc>
            </a:pPr>
            <a:r>
              <a:rPr lang="en-US" sz="1600" dirty="0" smtClean="0"/>
              <a:t>44</a:t>
            </a:r>
          </a:p>
          <a:p>
            <a:pPr algn="ctr">
              <a:lnSpc>
                <a:spcPct val="90000"/>
              </a:lnSpc>
            </a:pPr>
            <a:endParaRPr lang="en-US" sz="1600" dirty="0"/>
          </a:p>
          <a:p>
            <a:pPr algn="ctr">
              <a:lnSpc>
                <a:spcPct val="90000"/>
              </a:lnSpc>
            </a:pPr>
            <a:r>
              <a:rPr lang="en-US" sz="1600" dirty="0" smtClean="0"/>
              <a:t>9</a:t>
            </a:r>
          </a:p>
          <a:p>
            <a:pPr algn="ctr">
              <a:lnSpc>
                <a:spcPct val="90000"/>
              </a:lnSpc>
            </a:pPr>
            <a:endParaRPr lang="en-US" sz="1600" dirty="0"/>
          </a:p>
          <a:p>
            <a:pPr algn="ctr">
              <a:lnSpc>
                <a:spcPct val="90000"/>
              </a:lnSpc>
            </a:pPr>
            <a:r>
              <a:rPr lang="en-US" sz="1600" dirty="0"/>
              <a:t>1</a:t>
            </a:r>
            <a:endParaRPr lang="en-US" sz="1600" dirty="0" smtClean="0"/>
          </a:p>
          <a:p>
            <a:pPr algn="ctr">
              <a:lnSpc>
                <a:spcPct val="90000"/>
              </a:lnSpc>
            </a:pPr>
            <a:endParaRPr lang="en-US" sz="1600" dirty="0"/>
          </a:p>
          <a:p>
            <a:pPr algn="ctr">
              <a:lnSpc>
                <a:spcPct val="90000"/>
              </a:lnSpc>
            </a:pPr>
            <a:r>
              <a:rPr lang="en-US" sz="1600" dirty="0" smtClean="0"/>
              <a:t>4</a:t>
            </a:r>
          </a:p>
          <a:p>
            <a:pPr algn="ctr">
              <a:lnSpc>
                <a:spcPct val="90000"/>
              </a:lnSpc>
            </a:pPr>
            <a:endParaRPr lang="en-US" sz="1600" dirty="0"/>
          </a:p>
          <a:p>
            <a:pPr algn="ctr">
              <a:lnSpc>
                <a:spcPct val="90000"/>
              </a:lnSpc>
            </a:pPr>
            <a:r>
              <a:rPr lang="en-US" sz="1600" dirty="0" smtClean="0"/>
              <a:t>5</a:t>
            </a:r>
          </a:p>
          <a:p>
            <a:pPr algn="ctr">
              <a:lnSpc>
                <a:spcPct val="90000"/>
              </a:lnSpc>
            </a:pPr>
            <a:endParaRPr lang="en-US" sz="1600" dirty="0"/>
          </a:p>
          <a:p>
            <a:pPr algn="ctr">
              <a:lnSpc>
                <a:spcPct val="90000"/>
              </a:lnSpc>
            </a:pPr>
            <a:r>
              <a:rPr lang="en-US" sz="1600" dirty="0" smtClean="0"/>
              <a:t>11</a:t>
            </a:r>
          </a:p>
          <a:p>
            <a:pPr algn="ctr">
              <a:lnSpc>
                <a:spcPct val="90000"/>
              </a:lnSpc>
            </a:pPr>
            <a:endParaRPr lang="en-US" sz="1600" dirty="0"/>
          </a:p>
          <a:p>
            <a:pPr algn="ctr">
              <a:lnSpc>
                <a:spcPct val="90000"/>
              </a:lnSpc>
            </a:pPr>
            <a:r>
              <a:rPr lang="en-US" sz="1600" dirty="0" smtClean="0"/>
              <a:t>0</a:t>
            </a:r>
          </a:p>
          <a:p>
            <a:pPr algn="ctr">
              <a:lnSpc>
                <a:spcPct val="90000"/>
              </a:lnSpc>
            </a:pPr>
            <a:endParaRPr lang="en-US" sz="1600" dirty="0"/>
          </a:p>
          <a:p>
            <a:pPr algn="ctr">
              <a:lnSpc>
                <a:spcPct val="90000"/>
              </a:lnSpc>
            </a:pPr>
            <a:r>
              <a:rPr lang="en-US" sz="1600" dirty="0" smtClean="0"/>
              <a:t>3</a:t>
            </a:r>
          </a:p>
          <a:p>
            <a:pPr algn="ctr">
              <a:lnSpc>
                <a:spcPct val="90000"/>
              </a:lnSpc>
            </a:pPr>
            <a:endParaRPr lang="en-US" sz="1600" dirty="0"/>
          </a:p>
          <a:p>
            <a:pPr algn="ctr">
              <a:lnSpc>
                <a:spcPct val="90000"/>
              </a:lnSpc>
            </a:pPr>
            <a:r>
              <a:rPr lang="en-US" sz="1600" dirty="0" smtClean="0"/>
              <a:t>11</a:t>
            </a:r>
          </a:p>
          <a:p>
            <a:pPr algn="ctr">
              <a:lnSpc>
                <a:spcPct val="90000"/>
              </a:lnSpc>
            </a:pPr>
            <a:endParaRPr lang="en-US" sz="1600" dirty="0"/>
          </a:p>
          <a:p>
            <a:pPr algn="ctr">
              <a:lnSpc>
                <a:spcPct val="90000"/>
              </a:lnSpc>
            </a:pPr>
            <a:r>
              <a:rPr lang="en-US" sz="1600" dirty="0" smtClean="0"/>
              <a:t>6</a:t>
            </a:r>
          </a:p>
          <a:p>
            <a:pPr algn="ctr">
              <a:lnSpc>
                <a:spcPct val="90000"/>
              </a:lnSpc>
            </a:pPr>
            <a:endParaRPr lang="en-US" sz="1600" dirty="0"/>
          </a:p>
          <a:p>
            <a:pPr algn="ctr">
              <a:lnSpc>
                <a:spcPct val="90000"/>
              </a:lnSpc>
            </a:pPr>
            <a:r>
              <a:rPr lang="en-US" sz="1600" dirty="0" smtClean="0"/>
              <a:t>49</a:t>
            </a:r>
          </a:p>
          <a:p>
            <a:pPr algn="ctr">
              <a:lnSpc>
                <a:spcPct val="90000"/>
              </a:lnSpc>
            </a:pPr>
            <a:endParaRPr lang="en-US" sz="1600" dirty="0"/>
          </a:p>
          <a:p>
            <a:pPr algn="ctr">
              <a:lnSpc>
                <a:spcPct val="90000"/>
              </a:lnSpc>
            </a:pPr>
            <a:r>
              <a:rPr lang="en-US" sz="1600" dirty="0" smtClean="0"/>
              <a:t>10</a:t>
            </a:r>
          </a:p>
          <a:p>
            <a:pPr algn="ctr">
              <a:lnSpc>
                <a:spcPct val="90000"/>
              </a:lnSpc>
            </a:pPr>
            <a:endParaRPr lang="en-US" sz="1600" dirty="0"/>
          </a:p>
          <a:p>
            <a:pPr algn="ctr">
              <a:lnSpc>
                <a:spcPct val="90000"/>
              </a:lnSpc>
            </a:pPr>
            <a:r>
              <a:rPr lang="en-US" sz="1600" dirty="0" smtClean="0"/>
              <a:t>16</a:t>
            </a:r>
            <a:endParaRPr lang="en-US" sz="1600" dirty="0"/>
          </a:p>
        </p:txBody>
      </p:sp>
      <p:sp>
        <p:nvSpPr>
          <p:cNvPr id="39" name="TextBox 38"/>
          <p:cNvSpPr txBox="1"/>
          <p:nvPr/>
        </p:nvSpPr>
        <p:spPr>
          <a:xfrm>
            <a:off x="5095393" y="116178"/>
            <a:ext cx="24437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44 earthquakes in last week at Iliamna</a:t>
            </a:r>
            <a:endParaRPr lang="en-US" sz="1400" dirty="0"/>
          </a:p>
        </p:txBody>
      </p:sp>
      <p:sp>
        <p:nvSpPr>
          <p:cNvPr id="3" name="TextBox 2"/>
          <p:cNvSpPr txBox="1"/>
          <p:nvPr/>
        </p:nvSpPr>
        <p:spPr>
          <a:xfrm>
            <a:off x="457200" y="2082800"/>
            <a:ext cx="27432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1200 samples of “earthquakes per week” in chronological order:</a:t>
            </a:r>
          </a:p>
          <a:p>
            <a:r>
              <a:rPr lang="en-US" dirty="0"/>
              <a:t>[</a:t>
            </a:r>
            <a:r>
              <a:rPr lang="en-US" dirty="0" smtClean="0"/>
              <a:t>1, 0, 0, 0, 5, 0, 18, ...(1180 other samples) …, 16, 10, 49, 5, 11, 3, 0, 11, 5, 4, 1, 9, 44]</a:t>
            </a:r>
          </a:p>
          <a:p>
            <a:endParaRPr lang="en-US" dirty="0"/>
          </a:p>
          <a:p>
            <a:r>
              <a:rPr lang="en-US" dirty="0" smtClean="0"/>
              <a:t>Arrange them in numerical order:</a:t>
            </a:r>
          </a:p>
          <a:p>
            <a:endParaRPr lang="en-US" dirty="0"/>
          </a:p>
          <a:p>
            <a:r>
              <a:rPr lang="en-US" dirty="0"/>
              <a:t>[</a:t>
            </a:r>
            <a:r>
              <a:rPr lang="en-US" dirty="0" smtClean="0"/>
              <a:t>0, 0, 0, 0, …, 43, 44, 47, 49, 61, 87, 112]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59893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legend_detailed.png"/>
          <p:cNvPicPr>
            <a:picLocks noGrp="1" noChangeAspect="1"/>
          </p:cNvPicPr>
          <p:nvPr>
            <p:ph idx="1"/>
          </p:nvPr>
        </p:nvPicPr>
        <p:blipFill>
          <a:blip r:embed="rId2"/>
          <a:srcRect l="-40915" r="-40915"/>
          <a:stretch>
            <a:fillRect/>
          </a:stretch>
        </p:blipFill>
        <p:spPr>
          <a:xfrm>
            <a:off x="-2812331" y="-197916"/>
            <a:ext cx="13013520" cy="7156935"/>
          </a:xfrm>
        </p:spPr>
      </p:pic>
      <p:sp>
        <p:nvSpPr>
          <p:cNvPr id="5" name="Rectangle 4"/>
          <p:cNvSpPr/>
          <p:nvPr/>
        </p:nvSpPr>
        <p:spPr>
          <a:xfrm>
            <a:off x="457200" y="2637379"/>
            <a:ext cx="3092129" cy="182337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5948947" y="278449"/>
            <a:ext cx="2876283" cy="60939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Color = Energy release</a:t>
            </a:r>
          </a:p>
          <a:p>
            <a:endParaRPr lang="en-US" dirty="0" smtClean="0"/>
          </a:p>
          <a:p>
            <a:r>
              <a:rPr lang="en-US" dirty="0" smtClean="0"/>
              <a:t>Color indicates the cumulative magnitude of all earthquakes </a:t>
            </a:r>
            <a:r>
              <a:rPr lang="en-US" i="1" dirty="0" smtClean="0"/>
              <a:t>in 1 week at that particular volcano. </a:t>
            </a:r>
          </a:p>
          <a:p>
            <a:endParaRPr lang="en-US" dirty="0"/>
          </a:p>
          <a:p>
            <a:r>
              <a:rPr lang="en-US" dirty="0" smtClean="0"/>
              <a:t>Cumulative magnitude is a convenient representation of total energy release.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>
              <a:solidFill>
                <a:srgbClr val="FF0000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457200" y="-1"/>
            <a:ext cx="3092129" cy="25241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292100" y="4486152"/>
            <a:ext cx="3257229" cy="25241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5053262" y="553954"/>
            <a:ext cx="895685" cy="586724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endParaRPr lang="en-US" sz="1500" dirty="0" smtClean="0"/>
          </a:p>
          <a:p>
            <a:pPr algn="ctr">
              <a:lnSpc>
                <a:spcPct val="90000"/>
              </a:lnSpc>
            </a:pPr>
            <a:r>
              <a:rPr lang="en-US" sz="1600" dirty="0" smtClean="0"/>
              <a:t>2.9</a:t>
            </a:r>
          </a:p>
          <a:p>
            <a:pPr algn="ctr">
              <a:lnSpc>
                <a:spcPct val="90000"/>
              </a:lnSpc>
            </a:pPr>
            <a:endParaRPr lang="en-US" sz="1600" dirty="0"/>
          </a:p>
          <a:p>
            <a:pPr algn="ctr">
              <a:lnSpc>
                <a:spcPct val="90000"/>
              </a:lnSpc>
            </a:pPr>
            <a:r>
              <a:rPr lang="en-US" sz="1600" dirty="0" smtClean="0"/>
              <a:t>&lt;=1.0</a:t>
            </a:r>
          </a:p>
          <a:p>
            <a:pPr algn="ctr">
              <a:lnSpc>
                <a:spcPct val="90000"/>
              </a:lnSpc>
            </a:pPr>
            <a:endParaRPr lang="en-US" sz="1600" dirty="0"/>
          </a:p>
          <a:p>
            <a:pPr algn="ctr">
              <a:lnSpc>
                <a:spcPct val="90000"/>
              </a:lnSpc>
            </a:pPr>
            <a:r>
              <a:rPr lang="en-US" sz="1600" dirty="0" smtClean="0"/>
              <a:t>&lt;=1.0</a:t>
            </a:r>
          </a:p>
          <a:p>
            <a:pPr algn="ctr">
              <a:lnSpc>
                <a:spcPct val="90000"/>
              </a:lnSpc>
            </a:pPr>
            <a:endParaRPr lang="en-US" sz="1600" dirty="0"/>
          </a:p>
          <a:p>
            <a:pPr algn="ctr">
              <a:lnSpc>
                <a:spcPct val="90000"/>
              </a:lnSpc>
            </a:pPr>
            <a:r>
              <a:rPr lang="en-US" sz="1600" dirty="0" smtClean="0"/>
              <a:t>&lt;=1.0</a:t>
            </a:r>
          </a:p>
          <a:p>
            <a:pPr algn="ctr">
              <a:lnSpc>
                <a:spcPct val="90000"/>
              </a:lnSpc>
            </a:pPr>
            <a:endParaRPr lang="en-US" sz="1600" dirty="0"/>
          </a:p>
          <a:p>
            <a:pPr algn="ctr">
              <a:lnSpc>
                <a:spcPct val="90000"/>
              </a:lnSpc>
            </a:pPr>
            <a:r>
              <a:rPr lang="en-US" sz="1600" dirty="0" smtClean="0"/>
              <a:t>1.1</a:t>
            </a:r>
          </a:p>
          <a:p>
            <a:pPr algn="ctr">
              <a:lnSpc>
                <a:spcPct val="90000"/>
              </a:lnSpc>
            </a:pPr>
            <a:endParaRPr lang="en-US" sz="1600" dirty="0"/>
          </a:p>
          <a:p>
            <a:pPr algn="ctr">
              <a:lnSpc>
                <a:spcPct val="90000"/>
              </a:lnSpc>
            </a:pPr>
            <a:r>
              <a:rPr lang="en-US" sz="1600" dirty="0" smtClean="0"/>
              <a:t>1.1</a:t>
            </a:r>
          </a:p>
          <a:p>
            <a:pPr algn="ctr">
              <a:lnSpc>
                <a:spcPct val="90000"/>
              </a:lnSpc>
            </a:pPr>
            <a:endParaRPr lang="en-US" sz="1600" dirty="0"/>
          </a:p>
          <a:p>
            <a:pPr algn="ctr">
              <a:lnSpc>
                <a:spcPct val="90000"/>
              </a:lnSpc>
            </a:pPr>
            <a:r>
              <a:rPr lang="en-US" sz="1600" dirty="0" smtClean="0"/>
              <a:t>(-</a:t>
            </a:r>
            <a:r>
              <a:rPr lang="en-US" sz="1600" dirty="0" err="1" smtClean="0"/>
              <a:t>Inf</a:t>
            </a:r>
            <a:r>
              <a:rPr lang="en-US" sz="1600" dirty="0" smtClean="0"/>
              <a:t>)</a:t>
            </a:r>
          </a:p>
          <a:p>
            <a:pPr algn="ctr">
              <a:lnSpc>
                <a:spcPct val="90000"/>
              </a:lnSpc>
            </a:pPr>
            <a:endParaRPr lang="en-US" sz="1600" dirty="0"/>
          </a:p>
          <a:p>
            <a:pPr algn="ctr">
              <a:lnSpc>
                <a:spcPct val="90000"/>
              </a:lnSpc>
            </a:pPr>
            <a:r>
              <a:rPr lang="en-US" sz="1600" dirty="0" smtClean="0"/>
              <a:t>1.2</a:t>
            </a:r>
          </a:p>
          <a:p>
            <a:pPr algn="ctr">
              <a:lnSpc>
                <a:spcPct val="90000"/>
              </a:lnSpc>
            </a:pPr>
            <a:endParaRPr lang="en-US" sz="1600" dirty="0"/>
          </a:p>
          <a:p>
            <a:pPr algn="ctr">
              <a:lnSpc>
                <a:spcPct val="90000"/>
              </a:lnSpc>
            </a:pPr>
            <a:r>
              <a:rPr lang="en-US" sz="1600" dirty="0" smtClean="0"/>
              <a:t>1.3</a:t>
            </a:r>
          </a:p>
          <a:p>
            <a:pPr algn="ctr">
              <a:lnSpc>
                <a:spcPct val="90000"/>
              </a:lnSpc>
            </a:pPr>
            <a:endParaRPr lang="en-US" sz="1600" dirty="0"/>
          </a:p>
          <a:p>
            <a:pPr algn="ctr">
              <a:lnSpc>
                <a:spcPct val="90000"/>
              </a:lnSpc>
            </a:pPr>
            <a:r>
              <a:rPr lang="en-US" sz="1600" dirty="0" smtClean="0"/>
              <a:t>1.1</a:t>
            </a:r>
          </a:p>
          <a:p>
            <a:pPr algn="ctr">
              <a:lnSpc>
                <a:spcPct val="90000"/>
              </a:lnSpc>
            </a:pPr>
            <a:endParaRPr lang="en-US" sz="1600" dirty="0"/>
          </a:p>
          <a:p>
            <a:pPr algn="ctr">
              <a:lnSpc>
                <a:spcPct val="90000"/>
              </a:lnSpc>
            </a:pPr>
            <a:r>
              <a:rPr lang="en-US" sz="1600" dirty="0" smtClean="0"/>
              <a:t>1.5</a:t>
            </a:r>
          </a:p>
          <a:p>
            <a:pPr algn="ctr">
              <a:lnSpc>
                <a:spcPct val="90000"/>
              </a:lnSpc>
            </a:pPr>
            <a:endParaRPr lang="en-US" sz="1600" dirty="0"/>
          </a:p>
          <a:p>
            <a:pPr algn="ctr">
              <a:lnSpc>
                <a:spcPct val="90000"/>
              </a:lnSpc>
            </a:pPr>
            <a:r>
              <a:rPr lang="en-US" sz="1600" dirty="0" smtClean="0"/>
              <a:t>2.5</a:t>
            </a:r>
          </a:p>
          <a:p>
            <a:pPr algn="ctr">
              <a:lnSpc>
                <a:spcPct val="90000"/>
              </a:lnSpc>
            </a:pPr>
            <a:endParaRPr lang="en-US" sz="1600" dirty="0"/>
          </a:p>
          <a:p>
            <a:pPr algn="ctr">
              <a:lnSpc>
                <a:spcPct val="90000"/>
              </a:lnSpc>
            </a:pPr>
            <a:r>
              <a:rPr lang="en-US" sz="1600" dirty="0" smtClean="0"/>
              <a:t>1.8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76439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Which earthquakes are included?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6436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Discontinued (1/3)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695084" y="1320546"/>
            <a:ext cx="3991716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Swarm tracking system/database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16466" y="1320546"/>
            <a:ext cx="2755304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Combined real-time catalog</a:t>
            </a:r>
            <a:endParaRPr lang="en-US" dirty="0">
              <a:solidFill>
                <a:srgbClr val="0000FF"/>
              </a:solidFill>
            </a:endParaRPr>
          </a:p>
        </p:txBody>
      </p:sp>
      <p:pic>
        <p:nvPicPr>
          <p:cNvPr id="12" name="Picture 11" descr="Screen Shot 2013-02-12 at 5.05.18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356" y="1786970"/>
            <a:ext cx="3612241" cy="2222645"/>
          </a:xfrm>
          <a:prstGeom prst="rect">
            <a:avLst/>
          </a:prstGeom>
        </p:spPr>
      </p:pic>
      <p:pic>
        <p:nvPicPr>
          <p:cNvPr id="13" name="Picture 12" descr="Screen Shot 2013-02-12 at 5.10.18 P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1724" y="1786970"/>
            <a:ext cx="3187988" cy="2080083"/>
          </a:xfrm>
          <a:prstGeom prst="rect">
            <a:avLst/>
          </a:prstGeom>
        </p:spPr>
      </p:pic>
      <p:pic>
        <p:nvPicPr>
          <p:cNvPr id="15" name="Picture 14" descr="Screen Shot 2013-02-12 at 5.12.21 PM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913" y="4535492"/>
            <a:ext cx="3163247" cy="2211417"/>
          </a:xfrm>
          <a:prstGeom prst="rect">
            <a:avLst/>
          </a:prstGeom>
        </p:spPr>
      </p:pic>
      <p:pic>
        <p:nvPicPr>
          <p:cNvPr id="18" name="Picture 17" descr="Screen Shot 2013-02-12 at 5.36.55 PM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6289" y="4535492"/>
            <a:ext cx="3173423" cy="2198042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816466" y="4073827"/>
            <a:ext cx="2755304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Combined epicenter map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088987" y="4073827"/>
            <a:ext cx="2910725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Reduced displacement plots</a:t>
            </a:r>
            <a:endParaRPr lang="en-US" dirty="0">
              <a:solidFill>
                <a:srgbClr val="0000FF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AVO Catalog</a:t>
            </a:r>
            <a:endParaRPr lang="en-US" dirty="0"/>
          </a:p>
        </p:txBody>
      </p:sp>
      <p:pic>
        <p:nvPicPr>
          <p:cNvPr id="6" name="Picture 5" descr="Screen Shot 2013-02-12 at 4.52.19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0970" y="2165426"/>
            <a:ext cx="6317576" cy="379410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762833" y="1471121"/>
            <a:ext cx="132732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(</a:t>
            </a:r>
            <a:r>
              <a:rPr lang="en-US" dirty="0" err="1" smtClean="0">
                <a:solidFill>
                  <a:srgbClr val="0000FF"/>
                </a:solidFill>
              </a:rPr>
              <a:t>Datascope</a:t>
            </a:r>
            <a:r>
              <a:rPr lang="en-US" dirty="0" smtClean="0">
                <a:solidFill>
                  <a:srgbClr val="0000FF"/>
                </a:solidFill>
              </a:rPr>
              <a:t>)</a:t>
            </a:r>
            <a:endParaRPr lang="en-US" dirty="0">
              <a:solidFill>
                <a:srgbClr val="0000FF"/>
              </a:solidFill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1443125" y="2785414"/>
            <a:ext cx="2417234" cy="4834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57200" y="2462248"/>
            <a:ext cx="9859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Begins in </a:t>
            </a:r>
            <a:r>
              <a:rPr lang="en-US" dirty="0" smtClean="0"/>
              <a:t>1989</a:t>
            </a:r>
          </a:p>
          <a:p>
            <a:r>
              <a:rPr lang="en-US" dirty="0" smtClean="0"/>
              <a:t>(~ 1200</a:t>
            </a:r>
          </a:p>
          <a:p>
            <a:r>
              <a:rPr lang="en-US" dirty="0" smtClean="0"/>
              <a:t>Weeks)</a:t>
            </a:r>
            <a:endParaRPr lang="en-US" dirty="0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1219441" y="5224456"/>
            <a:ext cx="611529" cy="54842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57200" y="4024127"/>
            <a:ext cx="13737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Almost 100,000 located earthquakes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88756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legend_detailed.png"/>
          <p:cNvPicPr>
            <a:picLocks noGrp="1" noChangeAspect="1"/>
          </p:cNvPicPr>
          <p:nvPr>
            <p:ph idx="1"/>
          </p:nvPr>
        </p:nvPicPr>
        <p:blipFill>
          <a:blip r:embed="rId2"/>
          <a:srcRect l="-40915" r="-40915"/>
          <a:stretch>
            <a:fillRect/>
          </a:stretch>
        </p:blipFill>
        <p:spPr>
          <a:xfrm>
            <a:off x="-2812331" y="-197916"/>
            <a:ext cx="13013520" cy="7156935"/>
          </a:xfrm>
        </p:spPr>
      </p:pic>
      <p:sp>
        <p:nvSpPr>
          <p:cNvPr id="11" name="Rectangle 10"/>
          <p:cNvSpPr/>
          <p:nvPr/>
        </p:nvSpPr>
        <p:spPr>
          <a:xfrm>
            <a:off x="568325" y="140001"/>
            <a:ext cx="3092129" cy="41938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568325" y="4460752"/>
            <a:ext cx="3092129" cy="220674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00074" y="274638"/>
            <a:ext cx="3060379" cy="4062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Size = Significance</a:t>
            </a:r>
          </a:p>
          <a:p>
            <a:endParaRPr lang="en-US" dirty="0" smtClean="0"/>
          </a:p>
          <a:p>
            <a:r>
              <a:rPr lang="en-US" dirty="0" smtClean="0"/>
              <a:t>Size indicates </a:t>
            </a:r>
            <a:r>
              <a:rPr lang="en-US" dirty="0"/>
              <a:t>s</a:t>
            </a:r>
            <a:r>
              <a:rPr lang="en-US" dirty="0" smtClean="0"/>
              <a:t>ignificance of that number of earthquakes </a:t>
            </a:r>
            <a:r>
              <a:rPr lang="en-US" i="1" dirty="0" smtClean="0"/>
              <a:t>in 1 week at that particular volcano.</a:t>
            </a:r>
          </a:p>
          <a:p>
            <a:endParaRPr lang="en-US" dirty="0"/>
          </a:p>
          <a:p>
            <a:r>
              <a:rPr lang="en-US" dirty="0" smtClean="0"/>
              <a:t>5 earthquakes at </a:t>
            </a:r>
            <a:r>
              <a:rPr lang="en-US" dirty="0" err="1" smtClean="0"/>
              <a:t>Makushin</a:t>
            </a:r>
            <a:r>
              <a:rPr lang="en-US" dirty="0" smtClean="0"/>
              <a:t> is significant. 5 at Katmai is not.</a:t>
            </a:r>
          </a:p>
          <a:p>
            <a:endParaRPr lang="en-US" dirty="0"/>
          </a:p>
          <a:p>
            <a:r>
              <a:rPr lang="en-US" dirty="0" smtClean="0"/>
              <a:t>Significance based on PERCENTILE.</a:t>
            </a:r>
          </a:p>
          <a:p>
            <a:endParaRPr lang="en-US" dirty="0" smtClean="0"/>
          </a:p>
          <a:p>
            <a:endParaRPr lang="en-US" dirty="0" smtClean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053262" y="553954"/>
            <a:ext cx="895685" cy="586724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endParaRPr lang="en-US" sz="1500" dirty="0" smtClean="0"/>
          </a:p>
          <a:p>
            <a:pPr algn="ctr">
              <a:lnSpc>
                <a:spcPct val="90000"/>
              </a:lnSpc>
            </a:pPr>
            <a:r>
              <a:rPr lang="en-US" sz="1600" dirty="0" smtClean="0"/>
              <a:t>95th</a:t>
            </a:r>
          </a:p>
          <a:p>
            <a:pPr algn="ctr">
              <a:lnSpc>
                <a:spcPct val="90000"/>
              </a:lnSpc>
            </a:pPr>
            <a:endParaRPr lang="en-US" sz="1600" dirty="0"/>
          </a:p>
          <a:p>
            <a:pPr algn="ctr">
              <a:lnSpc>
                <a:spcPct val="90000"/>
              </a:lnSpc>
            </a:pPr>
            <a:r>
              <a:rPr lang="en-US" sz="1600" dirty="0" smtClean="0"/>
              <a:t>80th</a:t>
            </a:r>
          </a:p>
          <a:p>
            <a:pPr algn="ctr">
              <a:lnSpc>
                <a:spcPct val="90000"/>
              </a:lnSpc>
            </a:pPr>
            <a:endParaRPr lang="en-US" sz="1600" dirty="0"/>
          </a:p>
          <a:p>
            <a:pPr algn="ctr">
              <a:lnSpc>
                <a:spcPct val="90000"/>
              </a:lnSpc>
            </a:pPr>
            <a:r>
              <a:rPr lang="en-US" sz="1600" dirty="0" smtClean="0"/>
              <a:t>&lt;=50th</a:t>
            </a:r>
          </a:p>
          <a:p>
            <a:pPr algn="ctr">
              <a:lnSpc>
                <a:spcPct val="90000"/>
              </a:lnSpc>
            </a:pPr>
            <a:endParaRPr lang="en-US" sz="1600" dirty="0"/>
          </a:p>
          <a:p>
            <a:pPr algn="ctr">
              <a:lnSpc>
                <a:spcPct val="90000"/>
              </a:lnSpc>
            </a:pPr>
            <a:r>
              <a:rPr lang="en-US" sz="1600" dirty="0" smtClean="0"/>
              <a:t>67th</a:t>
            </a:r>
          </a:p>
          <a:p>
            <a:pPr algn="ctr">
              <a:lnSpc>
                <a:spcPct val="90000"/>
              </a:lnSpc>
            </a:pPr>
            <a:endParaRPr lang="en-US" sz="1600" dirty="0"/>
          </a:p>
          <a:p>
            <a:pPr algn="ctr">
              <a:lnSpc>
                <a:spcPct val="90000"/>
              </a:lnSpc>
            </a:pPr>
            <a:r>
              <a:rPr lang="en-US" sz="1600" dirty="0" smtClean="0"/>
              <a:t>72nd</a:t>
            </a:r>
          </a:p>
          <a:p>
            <a:pPr algn="ctr">
              <a:lnSpc>
                <a:spcPct val="90000"/>
              </a:lnSpc>
            </a:pPr>
            <a:endParaRPr lang="en-US" sz="1600" dirty="0"/>
          </a:p>
          <a:p>
            <a:pPr algn="ctr">
              <a:lnSpc>
                <a:spcPct val="90000"/>
              </a:lnSpc>
            </a:pPr>
            <a:r>
              <a:rPr lang="en-US" sz="1600" dirty="0" smtClean="0"/>
              <a:t>85th</a:t>
            </a:r>
          </a:p>
          <a:p>
            <a:pPr algn="ctr">
              <a:lnSpc>
                <a:spcPct val="90000"/>
              </a:lnSpc>
            </a:pPr>
            <a:endParaRPr lang="en-US" sz="1600" dirty="0"/>
          </a:p>
          <a:p>
            <a:pPr algn="ctr">
              <a:lnSpc>
                <a:spcPct val="90000"/>
              </a:lnSpc>
            </a:pPr>
            <a:r>
              <a:rPr lang="en-US" sz="1600" dirty="0"/>
              <a:t>(</a:t>
            </a:r>
            <a:r>
              <a:rPr lang="en-US" sz="1600" dirty="0" smtClean="0"/>
              <a:t>0)</a:t>
            </a:r>
          </a:p>
          <a:p>
            <a:pPr algn="ctr">
              <a:lnSpc>
                <a:spcPct val="90000"/>
              </a:lnSpc>
            </a:pPr>
            <a:endParaRPr lang="en-US" sz="1600" dirty="0"/>
          </a:p>
          <a:p>
            <a:pPr algn="ctr">
              <a:lnSpc>
                <a:spcPct val="90000"/>
              </a:lnSpc>
            </a:pPr>
            <a:r>
              <a:rPr lang="en-US" sz="1600" dirty="0" smtClean="0"/>
              <a:t>62nd</a:t>
            </a:r>
          </a:p>
          <a:p>
            <a:pPr algn="ctr">
              <a:lnSpc>
                <a:spcPct val="90000"/>
              </a:lnSpc>
            </a:pPr>
            <a:endParaRPr lang="en-US" sz="1600" dirty="0"/>
          </a:p>
          <a:p>
            <a:pPr algn="ctr">
              <a:lnSpc>
                <a:spcPct val="90000"/>
              </a:lnSpc>
            </a:pPr>
            <a:r>
              <a:rPr lang="en-US" sz="1600" dirty="0" smtClean="0"/>
              <a:t>85th</a:t>
            </a:r>
          </a:p>
          <a:p>
            <a:pPr algn="ctr">
              <a:lnSpc>
                <a:spcPct val="90000"/>
              </a:lnSpc>
            </a:pPr>
            <a:endParaRPr lang="en-US" sz="1600" dirty="0"/>
          </a:p>
          <a:p>
            <a:pPr algn="ctr">
              <a:lnSpc>
                <a:spcPct val="90000"/>
              </a:lnSpc>
            </a:pPr>
            <a:r>
              <a:rPr lang="en-US" sz="1600" dirty="0" smtClean="0"/>
              <a:t>75th</a:t>
            </a:r>
          </a:p>
          <a:p>
            <a:pPr algn="ctr">
              <a:lnSpc>
                <a:spcPct val="90000"/>
              </a:lnSpc>
            </a:pPr>
            <a:endParaRPr lang="en-US" sz="1600" dirty="0"/>
          </a:p>
          <a:p>
            <a:pPr algn="ctr">
              <a:lnSpc>
                <a:spcPct val="90000"/>
              </a:lnSpc>
            </a:pPr>
            <a:r>
              <a:rPr lang="en-US" sz="1600" dirty="0" smtClean="0"/>
              <a:t>99th</a:t>
            </a:r>
          </a:p>
          <a:p>
            <a:pPr algn="ctr">
              <a:lnSpc>
                <a:spcPct val="90000"/>
              </a:lnSpc>
            </a:pPr>
            <a:endParaRPr lang="en-US" sz="1600" dirty="0"/>
          </a:p>
          <a:p>
            <a:pPr algn="ctr">
              <a:lnSpc>
                <a:spcPct val="90000"/>
              </a:lnSpc>
            </a:pPr>
            <a:r>
              <a:rPr lang="en-US" sz="1600" dirty="0" smtClean="0"/>
              <a:t>82nd</a:t>
            </a:r>
          </a:p>
          <a:p>
            <a:pPr algn="ctr">
              <a:lnSpc>
                <a:spcPct val="90000"/>
              </a:lnSpc>
            </a:pPr>
            <a:endParaRPr lang="en-US" sz="1600" dirty="0"/>
          </a:p>
          <a:p>
            <a:pPr algn="ctr">
              <a:lnSpc>
                <a:spcPct val="90000"/>
              </a:lnSpc>
            </a:pPr>
            <a:r>
              <a:rPr lang="en-US" sz="1600" dirty="0" smtClean="0"/>
              <a:t>90th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5948947" y="140002"/>
            <a:ext cx="1498333" cy="6281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6400800" y="1879600"/>
            <a:ext cx="2092960" cy="5355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Catalog ~ 1200 weeks</a:t>
            </a:r>
          </a:p>
          <a:p>
            <a:endParaRPr lang="en-US" dirty="0"/>
          </a:p>
          <a:p>
            <a:r>
              <a:rPr lang="en-US" dirty="0" smtClean="0"/>
              <a:t>First week = first earthquake recorded at that volcano</a:t>
            </a:r>
          </a:p>
          <a:p>
            <a:endParaRPr lang="en-US" dirty="0"/>
          </a:p>
          <a:p>
            <a:r>
              <a:rPr lang="en-US" dirty="0" smtClean="0"/>
              <a:t>Up to 1200 “samples” of “earthquakes per week”</a:t>
            </a:r>
          </a:p>
          <a:p>
            <a:endParaRPr lang="en-US" dirty="0"/>
          </a:p>
          <a:p>
            <a:r>
              <a:rPr lang="en-US" dirty="0" smtClean="0"/>
              <a:t>Background activity = median (50</a:t>
            </a:r>
            <a:r>
              <a:rPr lang="en-US" baseline="30000" dirty="0" smtClean="0"/>
              <a:t>th</a:t>
            </a:r>
            <a:r>
              <a:rPr lang="en-US" dirty="0" smtClean="0"/>
              <a:t> %</a:t>
            </a:r>
            <a:r>
              <a:rPr lang="en-US" dirty="0" err="1" smtClean="0"/>
              <a:t>ile</a:t>
            </a:r>
            <a:r>
              <a:rPr lang="en-US" dirty="0" smtClean="0"/>
              <a:t>) or less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17997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legend_detailed.png"/>
          <p:cNvPicPr>
            <a:picLocks noGrp="1" noChangeAspect="1"/>
          </p:cNvPicPr>
          <p:nvPr>
            <p:ph idx="1"/>
          </p:nvPr>
        </p:nvPicPr>
        <p:blipFill>
          <a:blip r:embed="rId2"/>
          <a:srcRect l="-40915" r="-40915"/>
          <a:stretch>
            <a:fillRect/>
          </a:stretch>
        </p:blipFill>
        <p:spPr>
          <a:xfrm>
            <a:off x="-2812331" y="-197916"/>
            <a:ext cx="13013520" cy="7156935"/>
          </a:xfrm>
        </p:spPr>
      </p:pic>
      <p:sp>
        <p:nvSpPr>
          <p:cNvPr id="25" name="Rectangle 24"/>
          <p:cNvSpPr/>
          <p:nvPr/>
        </p:nvSpPr>
        <p:spPr>
          <a:xfrm>
            <a:off x="457200" y="160878"/>
            <a:ext cx="3092129" cy="24108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/>
          <p:cNvCxnSpPr>
            <a:stCxn id="25" idx="3"/>
            <a:endCxn id="27" idx="1"/>
          </p:cNvCxnSpPr>
          <p:nvPr/>
        </p:nvCxnSpPr>
        <p:spPr>
          <a:xfrm>
            <a:off x="3549329" y="1366314"/>
            <a:ext cx="2214969" cy="270483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5764298" y="3193982"/>
            <a:ext cx="2922502" cy="1754327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For each volcano, a radius is defined.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 smtClean="0">
                <a:solidFill>
                  <a:srgbClr val="FF0000"/>
                </a:solidFill>
              </a:rPr>
              <a:t>Only earthquakes within this radius are counted. </a:t>
            </a:r>
          </a:p>
          <a:p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6364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legend_detailed.png"/>
          <p:cNvPicPr>
            <a:picLocks noGrp="1" noChangeAspect="1"/>
          </p:cNvPicPr>
          <p:nvPr>
            <p:ph idx="1"/>
          </p:nvPr>
        </p:nvPicPr>
        <p:blipFill>
          <a:blip r:embed="rId2"/>
          <a:srcRect l="-40915" r="-40915"/>
          <a:stretch>
            <a:fillRect/>
          </a:stretch>
        </p:blipFill>
        <p:spPr>
          <a:xfrm>
            <a:off x="-2812331" y="-197916"/>
            <a:ext cx="13013520" cy="7156935"/>
          </a:xfrm>
        </p:spPr>
      </p:pic>
      <p:cxnSp>
        <p:nvCxnSpPr>
          <p:cNvPr id="11" name="Straight Arrow Connector 10"/>
          <p:cNvCxnSpPr/>
          <p:nvPr/>
        </p:nvCxnSpPr>
        <p:spPr>
          <a:xfrm rot="10800000" flipV="1">
            <a:off x="4987959" y="6200844"/>
            <a:ext cx="2128574" cy="2128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rot="10800000" flipV="1">
            <a:off x="5025652" y="5328186"/>
            <a:ext cx="2128574" cy="2128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rot="10800000" flipV="1">
            <a:off x="5025652" y="4912687"/>
            <a:ext cx="2128574" cy="2128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1" name="Picture 20" descr="Screen Shot 2013-02-15 at 1.32.01 P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2395" y="0"/>
            <a:ext cx="3890356" cy="6858000"/>
          </a:xfrm>
          <a:prstGeom prst="rect">
            <a:avLst/>
          </a:prstGeom>
        </p:spPr>
      </p:pic>
      <p:sp>
        <p:nvSpPr>
          <p:cNvPr id="25" name="Rectangle 24"/>
          <p:cNvSpPr/>
          <p:nvPr/>
        </p:nvSpPr>
        <p:spPr>
          <a:xfrm>
            <a:off x="457200" y="160878"/>
            <a:ext cx="3092129" cy="24108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89942" y="2698749"/>
            <a:ext cx="3426645" cy="415925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3712396" y="6222130"/>
            <a:ext cx="3890356" cy="1850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/>
          <p:cNvCxnSpPr>
            <a:endCxn id="15" idx="0"/>
          </p:cNvCxnSpPr>
          <p:nvPr/>
        </p:nvCxnSpPr>
        <p:spPr>
          <a:xfrm>
            <a:off x="3549328" y="1619250"/>
            <a:ext cx="2108246" cy="460288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457200" y="3897024"/>
            <a:ext cx="3092129" cy="2031325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For Iliamna the radius is 7 km.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 smtClean="0">
                <a:solidFill>
                  <a:srgbClr val="FF0000"/>
                </a:solidFill>
              </a:rPr>
              <a:t>There are 47 volcanoes in the list.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 smtClean="0">
                <a:solidFill>
                  <a:srgbClr val="FF0000"/>
                </a:solidFill>
              </a:rPr>
              <a:t>The list is from Helena’s research.</a:t>
            </a:r>
          </a:p>
        </p:txBody>
      </p:sp>
      <p:cxnSp>
        <p:nvCxnSpPr>
          <p:cNvPr id="26" name="Straight Connector 25"/>
          <p:cNvCxnSpPr>
            <a:stCxn id="25" idx="2"/>
            <a:endCxn id="27" idx="0"/>
          </p:cNvCxnSpPr>
          <p:nvPr/>
        </p:nvCxnSpPr>
        <p:spPr>
          <a:xfrm>
            <a:off x="2003265" y="2571749"/>
            <a:ext cx="0" cy="132527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74074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legend_detailed.png"/>
          <p:cNvPicPr>
            <a:picLocks noGrp="1" noChangeAspect="1"/>
          </p:cNvPicPr>
          <p:nvPr>
            <p:ph idx="1"/>
          </p:nvPr>
        </p:nvPicPr>
        <p:blipFill>
          <a:blip r:embed="rId2"/>
          <a:srcRect l="-40915" r="-40915"/>
          <a:stretch>
            <a:fillRect/>
          </a:stretch>
        </p:blipFill>
        <p:spPr>
          <a:xfrm>
            <a:off x="-2812331" y="-197916"/>
            <a:ext cx="13013520" cy="7156935"/>
          </a:xfrm>
        </p:spPr>
      </p:pic>
      <p:grpSp>
        <p:nvGrpSpPr>
          <p:cNvPr id="15" name="Group 14"/>
          <p:cNvGrpSpPr/>
          <p:nvPr/>
        </p:nvGrpSpPr>
        <p:grpSpPr>
          <a:xfrm>
            <a:off x="4987959" y="5782253"/>
            <a:ext cx="3987529" cy="830997"/>
            <a:chOff x="4987959" y="5782253"/>
            <a:chExt cx="3987529" cy="830997"/>
          </a:xfrm>
        </p:grpSpPr>
        <p:sp>
          <p:nvSpPr>
            <p:cNvPr id="9" name="TextBox 8"/>
            <p:cNvSpPr txBox="1"/>
            <p:nvPr/>
          </p:nvSpPr>
          <p:spPr>
            <a:xfrm>
              <a:off x="7116533" y="5782253"/>
              <a:ext cx="185895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16 earthquakes from 11/05 to 11/12.</a:t>
              </a:r>
            </a:p>
            <a:p>
              <a:r>
                <a:rPr lang="en-US" sz="12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90</a:t>
              </a:r>
              <a:r>
                <a:rPr lang="en-US" sz="1200" baseline="300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th</a:t>
              </a:r>
              <a:r>
                <a:rPr lang="en-US" sz="12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 percentile.</a:t>
              </a:r>
            </a:p>
            <a:p>
              <a:r>
                <a:rPr lang="en-US" sz="12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Cumulative magnitude </a:t>
              </a:r>
              <a:r>
                <a:rPr lang="en-US" sz="12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1.8</a:t>
              </a:r>
              <a:endParaRPr lang="en-US" sz="1200" dirty="0">
                <a:solidFill>
                  <a:schemeClr val="tx2">
                    <a:lumMod val="60000"/>
                    <a:lumOff val="40000"/>
                  </a:schemeClr>
                </a:solidFill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rot="10800000" flipV="1">
              <a:off x="4987959" y="6200844"/>
              <a:ext cx="2128574" cy="2128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7116533" y="4051124"/>
            <a:ext cx="189664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In 90% of weeks in the AVO catalog, there are fewer than 16 events at Iliamna</a:t>
            </a:r>
            <a:endParaRPr lang="en-US" dirty="0">
              <a:solidFill>
                <a:srgbClr val="FF0000"/>
              </a:solidFill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5025652" y="4951256"/>
            <a:ext cx="3987529" cy="830997"/>
            <a:chOff x="5025652" y="4951256"/>
            <a:chExt cx="3987529" cy="830997"/>
          </a:xfrm>
        </p:grpSpPr>
        <p:sp>
          <p:nvSpPr>
            <p:cNvPr id="13" name="TextBox 12"/>
            <p:cNvSpPr txBox="1"/>
            <p:nvPr/>
          </p:nvSpPr>
          <p:spPr>
            <a:xfrm>
              <a:off x="7154226" y="4951256"/>
              <a:ext cx="185895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49 earthquakes from 11/19 to 11/26.</a:t>
              </a:r>
            </a:p>
            <a:p>
              <a:r>
                <a:rPr lang="en-US" sz="12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97</a:t>
              </a:r>
              <a:r>
                <a:rPr lang="en-US" sz="1200" baseline="300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th</a:t>
              </a:r>
              <a:r>
                <a:rPr lang="en-US" sz="12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 percentile.</a:t>
              </a:r>
            </a:p>
            <a:p>
              <a:r>
                <a:rPr lang="en-US" sz="12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Cumulative magnitude </a:t>
              </a:r>
              <a:r>
                <a:rPr lang="en-US" sz="12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1.5</a:t>
              </a:r>
              <a:endParaRPr lang="en-US" sz="1200" dirty="0">
                <a:solidFill>
                  <a:schemeClr val="tx2">
                    <a:lumMod val="60000"/>
                    <a:lumOff val="40000"/>
                  </a:schemeClr>
                </a:solidFill>
              </a:endParaRPr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 rot="10800000" flipV="1">
              <a:off x="5025652" y="5328186"/>
              <a:ext cx="2128574" cy="2128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5025652" y="4535757"/>
            <a:ext cx="3987529" cy="830997"/>
            <a:chOff x="5025652" y="4951256"/>
            <a:chExt cx="3987529" cy="830997"/>
          </a:xfrm>
        </p:grpSpPr>
        <p:sp>
          <p:nvSpPr>
            <p:cNvPr id="18" name="TextBox 17"/>
            <p:cNvSpPr txBox="1"/>
            <p:nvPr/>
          </p:nvSpPr>
          <p:spPr>
            <a:xfrm>
              <a:off x="7154226" y="4951256"/>
              <a:ext cx="185895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6 earthquakes from 11/26 to 12/03</a:t>
              </a:r>
              <a:r>
                <a:rPr lang="en-US" sz="12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.,</a:t>
              </a:r>
              <a:endParaRPr lang="en-US" sz="1200" dirty="0" smtClean="0">
                <a:solidFill>
                  <a:schemeClr val="tx2">
                    <a:lumMod val="60000"/>
                    <a:lumOff val="40000"/>
                  </a:schemeClr>
                </a:solidFill>
              </a:endParaRPr>
            </a:p>
            <a:p>
              <a:r>
                <a:rPr lang="en-US" sz="12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75</a:t>
              </a:r>
              <a:r>
                <a:rPr lang="en-US" sz="1200" baseline="300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th</a:t>
              </a:r>
              <a:r>
                <a:rPr lang="en-US" sz="12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 percentile.</a:t>
              </a:r>
            </a:p>
            <a:p>
              <a:r>
                <a:rPr lang="en-US" sz="12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Cumulative magnitude </a:t>
              </a:r>
              <a:r>
                <a:rPr lang="en-US" sz="12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1.1</a:t>
              </a:r>
              <a:endParaRPr lang="en-US" sz="1200" dirty="0">
                <a:solidFill>
                  <a:schemeClr val="tx2">
                    <a:lumMod val="60000"/>
                    <a:lumOff val="40000"/>
                  </a:schemeClr>
                </a:solidFill>
              </a:endParaRPr>
            </a:p>
          </p:txBody>
        </p:sp>
        <p:cxnSp>
          <p:nvCxnSpPr>
            <p:cNvPr id="19" name="Straight Arrow Connector 18"/>
            <p:cNvCxnSpPr/>
            <p:nvPr/>
          </p:nvCxnSpPr>
          <p:spPr>
            <a:xfrm rot="10800000" flipV="1">
              <a:off x="5025652" y="5328186"/>
              <a:ext cx="2128574" cy="2128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277699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2" grpId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design</a:t>
            </a:r>
            <a:endParaRPr lang="en-US" dirty="0"/>
          </a:p>
        </p:txBody>
      </p:sp>
      <p:pic>
        <p:nvPicPr>
          <p:cNvPr id="4" name="Content Placeholder 3" descr="mouse-trap_7-fun-board-games-to-play.jpg"/>
          <p:cNvPicPr>
            <a:picLocks noGrp="1" noChangeAspect="1"/>
          </p:cNvPicPr>
          <p:nvPr>
            <p:ph idx="1"/>
          </p:nvPr>
        </p:nvPicPr>
        <p:blipFill>
          <a:blip r:embed="rId2"/>
          <a:srcRect l="-31824" r="-31824"/>
          <a:stretch>
            <a:fillRect/>
          </a:stretch>
        </p:blipFill>
        <p:spPr>
          <a:xfrm>
            <a:off x="-1071873" y="1969532"/>
            <a:ext cx="7219736" cy="3970577"/>
          </a:xfrm>
        </p:spPr>
      </p:pic>
      <p:sp>
        <p:nvSpPr>
          <p:cNvPr id="5" name="TextBox 4"/>
          <p:cNvSpPr txBox="1"/>
          <p:nvPr/>
        </p:nvSpPr>
        <p:spPr>
          <a:xfrm>
            <a:off x="869571" y="1600200"/>
            <a:ext cx="2202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Building with flat files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517097" y="1600200"/>
            <a:ext cx="2951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Building with databases</a:t>
            </a:r>
            <a:endParaRPr lang="en-US" dirty="0"/>
          </a:p>
        </p:txBody>
      </p:sp>
      <p:pic>
        <p:nvPicPr>
          <p:cNvPr id="7" name="Picture 6" descr="4778mousetrap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7097" y="2628900"/>
            <a:ext cx="3245912" cy="243443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329534" y="5063334"/>
            <a:ext cx="241871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charset="2"/>
              <a:buChar char="§"/>
            </a:pPr>
            <a:r>
              <a:rPr lang="en-US" dirty="0" smtClean="0"/>
              <a:t> Convoluted</a:t>
            </a:r>
          </a:p>
          <a:p>
            <a:pPr>
              <a:buFont typeface="Wingdings" charset="2"/>
              <a:buChar char="§"/>
            </a:pPr>
            <a:r>
              <a:rPr lang="en-US" dirty="0" smtClean="0"/>
              <a:t> Unnecessary points of failure</a:t>
            </a:r>
          </a:p>
          <a:p>
            <a:pPr>
              <a:buFont typeface="Wingdings" charset="2"/>
              <a:buChar char="§"/>
            </a:pPr>
            <a:r>
              <a:rPr lang="en-US" dirty="0" smtClean="0"/>
              <a:t> Expensive to develop and maintain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770890" y="5228284"/>
            <a:ext cx="19921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charset="2"/>
              <a:buChar char="§"/>
            </a:pPr>
            <a:r>
              <a:rPr lang="en-US" dirty="0" smtClean="0"/>
              <a:t> Simple</a:t>
            </a:r>
          </a:p>
          <a:p>
            <a:pPr>
              <a:buFont typeface="Wingdings" charset="2"/>
              <a:buChar char="§"/>
            </a:pPr>
            <a:r>
              <a:rPr lang="en-US" dirty="0" smtClean="0"/>
              <a:t> Easy to develop &amp; maintain = cheap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Earthquake catalog - before</a:t>
            </a:r>
            <a:endParaRPr lang="en-US" dirty="0"/>
          </a:p>
        </p:txBody>
      </p:sp>
      <p:sp>
        <p:nvSpPr>
          <p:cNvPr id="5" name="Can 4"/>
          <p:cNvSpPr/>
          <p:nvPr/>
        </p:nvSpPr>
        <p:spPr>
          <a:xfrm>
            <a:off x="7305323" y="5656256"/>
            <a:ext cx="758736" cy="667968"/>
          </a:xfrm>
          <a:prstGeom prst="can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VALVE</a:t>
            </a:r>
          </a:p>
        </p:txBody>
      </p:sp>
      <p:sp>
        <p:nvSpPr>
          <p:cNvPr id="6" name="Rectangle 5"/>
          <p:cNvSpPr/>
          <p:nvPr/>
        </p:nvSpPr>
        <p:spPr>
          <a:xfrm>
            <a:off x="1736722" y="1247758"/>
            <a:ext cx="1293923" cy="525241"/>
          </a:xfrm>
          <a:prstGeom prst="rect">
            <a:avLst/>
          </a:prstGeom>
          <a:solidFill>
            <a:schemeClr val="accent1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smtClean="0"/>
              <a:t>Earthworm</a:t>
            </a:r>
            <a:endParaRPr lang="en-US" dirty="0"/>
          </a:p>
        </p:txBody>
      </p:sp>
      <p:pic>
        <p:nvPicPr>
          <p:cNvPr id="9" name="Picture 8" descr="mouse-trap_7-fun-board-games-to-play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8058" y="2178008"/>
            <a:ext cx="1233148" cy="1109834"/>
          </a:xfrm>
          <a:prstGeom prst="rect">
            <a:avLst/>
          </a:prstGeom>
        </p:spPr>
      </p:pic>
      <p:sp>
        <p:nvSpPr>
          <p:cNvPr id="10" name="Can 9"/>
          <p:cNvSpPr/>
          <p:nvPr/>
        </p:nvSpPr>
        <p:spPr>
          <a:xfrm>
            <a:off x="739737" y="3287842"/>
            <a:ext cx="1324552" cy="667968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Datascope</a:t>
            </a:r>
            <a:endParaRPr lang="en-US" dirty="0" smtClean="0"/>
          </a:p>
        </p:txBody>
      </p:sp>
      <p:sp>
        <p:nvSpPr>
          <p:cNvPr id="11" name="Rectangle 10"/>
          <p:cNvSpPr/>
          <p:nvPr/>
        </p:nvSpPr>
        <p:spPr>
          <a:xfrm>
            <a:off x="1964423" y="5763461"/>
            <a:ext cx="1324551" cy="535178"/>
          </a:xfrm>
          <a:prstGeom prst="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smtClean="0"/>
              <a:t>AVO/GI Web Apps</a:t>
            </a:r>
          </a:p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94510" y="5763461"/>
            <a:ext cx="1322962" cy="53517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Research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4774209" y="5763461"/>
            <a:ext cx="1520048" cy="45355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Hypocenter Maps</a:t>
            </a:r>
            <a:endParaRPr lang="en-US" dirty="0"/>
          </a:p>
        </p:txBody>
      </p:sp>
      <p:pic>
        <p:nvPicPr>
          <p:cNvPr id="15" name="Picture 14" descr="4778mousetrap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756" y="4515818"/>
            <a:ext cx="1022472" cy="766854"/>
          </a:xfrm>
          <a:prstGeom prst="rect">
            <a:avLst/>
          </a:prstGeom>
        </p:spPr>
      </p:pic>
      <p:pic>
        <p:nvPicPr>
          <p:cNvPr id="16" name="Picture 15" descr="4778mousetrap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4228" y="4515818"/>
            <a:ext cx="1022472" cy="766854"/>
          </a:xfrm>
          <a:prstGeom prst="rect">
            <a:avLst/>
          </a:prstGeom>
        </p:spPr>
      </p:pic>
      <p:pic>
        <p:nvPicPr>
          <p:cNvPr id="17" name="Picture 16" descr="4778mousetrap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0760" y="4515818"/>
            <a:ext cx="1022472" cy="766854"/>
          </a:xfrm>
          <a:prstGeom prst="rect">
            <a:avLst/>
          </a:prstGeom>
        </p:spPr>
      </p:pic>
      <p:cxnSp>
        <p:nvCxnSpPr>
          <p:cNvPr id="23" name="Straight Arrow Connector 22"/>
          <p:cNvCxnSpPr>
            <a:stCxn id="36" idx="3"/>
            <a:endCxn id="5" idx="1"/>
          </p:cNvCxnSpPr>
          <p:nvPr/>
        </p:nvCxnSpPr>
        <p:spPr>
          <a:xfrm>
            <a:off x="5766898" y="4724281"/>
            <a:ext cx="1917793" cy="9319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10" idx="3"/>
            <a:endCxn id="11" idx="0"/>
          </p:cNvCxnSpPr>
          <p:nvPr/>
        </p:nvCxnSpPr>
        <p:spPr>
          <a:xfrm rot="16200000" flipH="1">
            <a:off x="1110531" y="4247292"/>
            <a:ext cx="1807651" cy="1224686"/>
          </a:xfrm>
          <a:prstGeom prst="line">
            <a:avLst/>
          </a:prstGeom>
          <a:ln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32" idx="2"/>
            <a:endCxn id="10" idx="1"/>
          </p:cNvCxnSpPr>
          <p:nvPr/>
        </p:nvCxnSpPr>
        <p:spPr>
          <a:xfrm rot="5400000">
            <a:off x="2257276" y="1137275"/>
            <a:ext cx="1295304" cy="300583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endCxn id="13" idx="0"/>
          </p:cNvCxnSpPr>
          <p:nvPr/>
        </p:nvCxnSpPr>
        <p:spPr>
          <a:xfrm rot="5400000">
            <a:off x="225178" y="4586624"/>
            <a:ext cx="1807651" cy="546023"/>
          </a:xfrm>
          <a:prstGeom prst="line">
            <a:avLst/>
          </a:prstGeom>
          <a:ln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10" idx="3"/>
            <a:endCxn id="14" idx="1"/>
          </p:cNvCxnSpPr>
          <p:nvPr/>
        </p:nvCxnSpPr>
        <p:spPr>
          <a:xfrm rot="16200000" flipH="1">
            <a:off x="2070896" y="3286927"/>
            <a:ext cx="2034430" cy="3372196"/>
          </a:xfrm>
          <a:prstGeom prst="line">
            <a:avLst/>
          </a:prstGeom>
          <a:ln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endCxn id="6" idx="1"/>
          </p:cNvCxnSpPr>
          <p:nvPr/>
        </p:nvCxnSpPr>
        <p:spPr>
          <a:xfrm>
            <a:off x="1096868" y="1510379"/>
            <a:ext cx="639854" cy="1588"/>
          </a:xfrm>
          <a:prstGeom prst="line">
            <a:avLst/>
          </a:prstGeom>
          <a:ln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6" idx="3"/>
          </p:cNvCxnSpPr>
          <p:nvPr/>
        </p:nvCxnSpPr>
        <p:spPr>
          <a:xfrm>
            <a:off x="3030645" y="1510379"/>
            <a:ext cx="920604" cy="14885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651526" y="1247758"/>
            <a:ext cx="7504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Data from field</a:t>
            </a:r>
            <a:endParaRPr lang="en-US" sz="1200" dirty="0"/>
          </a:p>
        </p:txBody>
      </p:sp>
      <p:cxnSp>
        <p:nvCxnSpPr>
          <p:cNvPr id="53" name="Straight Connector 52"/>
          <p:cNvCxnSpPr>
            <a:stCxn id="32" idx="3"/>
          </p:cNvCxnSpPr>
          <p:nvPr/>
        </p:nvCxnSpPr>
        <p:spPr>
          <a:xfrm>
            <a:off x="5011953" y="1641804"/>
            <a:ext cx="1962565" cy="131195"/>
          </a:xfrm>
          <a:prstGeom prst="line">
            <a:avLst/>
          </a:prstGeom>
          <a:ln>
            <a:headEnd type="triangle" w="lg"/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7" name="Picture 26" descr="xpick.gi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4518" y="1262328"/>
            <a:ext cx="1402013" cy="1021342"/>
          </a:xfrm>
          <a:prstGeom prst="rect">
            <a:avLst/>
          </a:prstGeom>
        </p:spPr>
      </p:pic>
      <p:pic>
        <p:nvPicPr>
          <p:cNvPr id="28" name="Picture 27" descr="mouse-trap_7-fun-board-games-to-play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5308" y="1262328"/>
            <a:ext cx="679527" cy="611574"/>
          </a:xfrm>
          <a:prstGeom prst="rect">
            <a:avLst/>
          </a:prstGeom>
        </p:spPr>
      </p:pic>
      <p:sp>
        <p:nvSpPr>
          <p:cNvPr id="32" name="Multidocument 31"/>
          <p:cNvSpPr/>
          <p:nvPr/>
        </p:nvSpPr>
        <p:spPr>
          <a:xfrm>
            <a:off x="3951249" y="1262328"/>
            <a:ext cx="1060704" cy="758952"/>
          </a:xfrm>
          <a:prstGeom prst="flowChartMultidocumen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SAC files</a:t>
            </a:r>
            <a:endParaRPr lang="en-US" dirty="0"/>
          </a:p>
        </p:txBody>
      </p:sp>
      <p:pic>
        <p:nvPicPr>
          <p:cNvPr id="36" name="Picture 35" descr="mouse-trap_7-fun-board-games-to-play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1094" y="4321169"/>
            <a:ext cx="895804" cy="806223"/>
          </a:xfrm>
          <a:prstGeom prst="rect">
            <a:avLst/>
          </a:prstGeom>
        </p:spPr>
      </p:pic>
      <p:cxnSp>
        <p:nvCxnSpPr>
          <p:cNvPr id="39" name="Straight Arrow Connector 38"/>
          <p:cNvCxnSpPr>
            <a:stCxn id="10" idx="4"/>
            <a:endCxn id="36" idx="1"/>
          </p:cNvCxnSpPr>
          <p:nvPr/>
        </p:nvCxnSpPr>
        <p:spPr>
          <a:xfrm>
            <a:off x="2064289" y="3621826"/>
            <a:ext cx="2806805" cy="11024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 descr="4778mousetra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7442" y="2208214"/>
            <a:ext cx="1022472" cy="766854"/>
          </a:xfrm>
          <a:prstGeom prst="rect">
            <a:avLst/>
          </a:prstGeom>
        </p:spPr>
      </p:pic>
      <p:pic>
        <p:nvPicPr>
          <p:cNvPr id="27" name="Picture 26" descr="4778mousetra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7958" y="2327948"/>
            <a:ext cx="1022472" cy="76685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Earthquake catalog - planned</a:t>
            </a:r>
            <a:endParaRPr lang="en-US" dirty="0"/>
          </a:p>
        </p:txBody>
      </p:sp>
      <p:sp>
        <p:nvSpPr>
          <p:cNvPr id="4" name="Can 3"/>
          <p:cNvSpPr/>
          <p:nvPr/>
        </p:nvSpPr>
        <p:spPr>
          <a:xfrm>
            <a:off x="3951249" y="1247758"/>
            <a:ext cx="822960" cy="822960"/>
          </a:xfrm>
          <a:prstGeom prst="can">
            <a:avLst/>
          </a:prstGeom>
          <a:solidFill>
            <a:schemeClr val="accent2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smtClean="0"/>
              <a:t>AQMS</a:t>
            </a:r>
            <a:endParaRPr lang="en-US" dirty="0"/>
          </a:p>
        </p:txBody>
      </p:sp>
      <p:sp>
        <p:nvSpPr>
          <p:cNvPr id="5" name="Can 4"/>
          <p:cNvSpPr/>
          <p:nvPr/>
        </p:nvSpPr>
        <p:spPr>
          <a:xfrm>
            <a:off x="6925955" y="3174427"/>
            <a:ext cx="758736" cy="667968"/>
          </a:xfrm>
          <a:prstGeom prst="can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VALVE</a:t>
            </a:r>
          </a:p>
        </p:txBody>
      </p:sp>
      <p:sp>
        <p:nvSpPr>
          <p:cNvPr id="6" name="Rectangle 5"/>
          <p:cNvSpPr/>
          <p:nvPr/>
        </p:nvSpPr>
        <p:spPr>
          <a:xfrm>
            <a:off x="1736722" y="1247758"/>
            <a:ext cx="1293923" cy="525241"/>
          </a:xfrm>
          <a:prstGeom prst="rect">
            <a:avLst/>
          </a:prstGeom>
          <a:solidFill>
            <a:schemeClr val="accent2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smtClean="0"/>
              <a:t>Earthworm</a:t>
            </a:r>
            <a:endParaRPr lang="en-US" dirty="0"/>
          </a:p>
        </p:txBody>
      </p:sp>
      <p:sp>
        <p:nvSpPr>
          <p:cNvPr id="10" name="Can 9"/>
          <p:cNvSpPr/>
          <p:nvPr/>
        </p:nvSpPr>
        <p:spPr>
          <a:xfrm>
            <a:off x="739737" y="3287842"/>
            <a:ext cx="1324552" cy="667968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Datascope</a:t>
            </a:r>
            <a:endParaRPr lang="en-US" dirty="0" smtClean="0"/>
          </a:p>
        </p:txBody>
      </p:sp>
      <p:sp>
        <p:nvSpPr>
          <p:cNvPr id="11" name="Rectangle 10"/>
          <p:cNvSpPr/>
          <p:nvPr/>
        </p:nvSpPr>
        <p:spPr>
          <a:xfrm>
            <a:off x="3700453" y="5763461"/>
            <a:ext cx="1324551" cy="535178"/>
          </a:xfrm>
          <a:prstGeom prst="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smtClean="0"/>
              <a:t>AVO/GI Web Apps</a:t>
            </a:r>
          </a:p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94510" y="5763461"/>
            <a:ext cx="1322962" cy="53517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Research</a:t>
            </a:r>
            <a:endParaRPr lang="en-US" dirty="0"/>
          </a:p>
        </p:txBody>
      </p:sp>
      <p:pic>
        <p:nvPicPr>
          <p:cNvPr id="15" name="Picture 14" descr="4778mousetra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756" y="4515818"/>
            <a:ext cx="1022472" cy="766854"/>
          </a:xfrm>
          <a:prstGeom prst="rect">
            <a:avLst/>
          </a:prstGeom>
        </p:spPr>
      </p:pic>
      <p:pic>
        <p:nvPicPr>
          <p:cNvPr id="17" name="Picture 16" descr="4778mousetra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1249" y="3572383"/>
            <a:ext cx="1022472" cy="766854"/>
          </a:xfrm>
          <a:prstGeom prst="rect">
            <a:avLst/>
          </a:prstGeom>
        </p:spPr>
      </p:pic>
      <p:cxnSp>
        <p:nvCxnSpPr>
          <p:cNvPr id="23" name="Straight Arrow Connector 22"/>
          <p:cNvCxnSpPr>
            <a:stCxn id="4" idx="3"/>
            <a:endCxn id="5" idx="1"/>
          </p:cNvCxnSpPr>
          <p:nvPr/>
        </p:nvCxnSpPr>
        <p:spPr>
          <a:xfrm rot="16200000" flipH="1">
            <a:off x="5282172" y="1151275"/>
            <a:ext cx="1103709" cy="29425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4" idx="3"/>
            <a:endCxn id="10" idx="1"/>
          </p:cNvCxnSpPr>
          <p:nvPr/>
        </p:nvCxnSpPr>
        <p:spPr>
          <a:xfrm rot="5400000">
            <a:off x="2273809" y="1198922"/>
            <a:ext cx="1217124" cy="296071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endCxn id="13" idx="0"/>
          </p:cNvCxnSpPr>
          <p:nvPr/>
        </p:nvCxnSpPr>
        <p:spPr>
          <a:xfrm rot="5400000">
            <a:off x="225178" y="4586624"/>
            <a:ext cx="1807651" cy="546023"/>
          </a:xfrm>
          <a:prstGeom prst="line">
            <a:avLst/>
          </a:prstGeom>
          <a:ln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4" idx="3"/>
            <a:endCxn id="11" idx="0"/>
          </p:cNvCxnSpPr>
          <p:nvPr/>
        </p:nvCxnSpPr>
        <p:spPr>
          <a:xfrm rot="5400000">
            <a:off x="2516358" y="3917089"/>
            <a:ext cx="3692743" cy="1588"/>
          </a:xfrm>
          <a:prstGeom prst="line">
            <a:avLst/>
          </a:prstGeom>
          <a:ln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endCxn id="6" idx="1"/>
          </p:cNvCxnSpPr>
          <p:nvPr/>
        </p:nvCxnSpPr>
        <p:spPr>
          <a:xfrm>
            <a:off x="1096868" y="1510379"/>
            <a:ext cx="639854" cy="1588"/>
          </a:xfrm>
          <a:prstGeom prst="line">
            <a:avLst/>
          </a:prstGeom>
          <a:ln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6" idx="3"/>
            <a:endCxn id="4" idx="2"/>
          </p:cNvCxnSpPr>
          <p:nvPr/>
        </p:nvCxnSpPr>
        <p:spPr>
          <a:xfrm>
            <a:off x="3030645" y="1510379"/>
            <a:ext cx="920604" cy="14885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651526" y="1247758"/>
            <a:ext cx="7504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Data from field</a:t>
            </a:r>
            <a:endParaRPr lang="en-US" sz="1200" dirty="0"/>
          </a:p>
        </p:txBody>
      </p:sp>
      <p:pic>
        <p:nvPicPr>
          <p:cNvPr id="52" name="Picture 51" descr="jiggle2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4518" y="1218050"/>
            <a:ext cx="1420345" cy="1109898"/>
          </a:xfrm>
          <a:prstGeom prst="rect">
            <a:avLst/>
          </a:prstGeom>
        </p:spPr>
      </p:pic>
      <p:cxnSp>
        <p:nvCxnSpPr>
          <p:cNvPr id="53" name="Straight Connector 52"/>
          <p:cNvCxnSpPr>
            <a:stCxn id="4" idx="4"/>
            <a:endCxn id="52" idx="1"/>
          </p:cNvCxnSpPr>
          <p:nvPr/>
        </p:nvCxnSpPr>
        <p:spPr>
          <a:xfrm>
            <a:off x="4774209" y="1659238"/>
            <a:ext cx="2200309" cy="113761"/>
          </a:xfrm>
          <a:prstGeom prst="line">
            <a:avLst/>
          </a:prstGeom>
          <a:ln>
            <a:headEnd type="triangle" w="lg"/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5218911" y="4339237"/>
            <a:ext cx="35112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charset="2"/>
              <a:buChar char="§"/>
            </a:pPr>
            <a:r>
              <a:rPr lang="en-US" dirty="0" smtClean="0"/>
              <a:t> Synchronization at database level</a:t>
            </a:r>
          </a:p>
          <a:p>
            <a:pPr>
              <a:buFont typeface="Wingdings" charset="2"/>
              <a:buChar char="§"/>
            </a:pPr>
            <a:r>
              <a:rPr lang="en-US" dirty="0" smtClean="0"/>
              <a:t> Apps moved upstream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Earthquake catalog - today</a:t>
            </a:r>
            <a:endParaRPr lang="en-US" dirty="0"/>
          </a:p>
        </p:txBody>
      </p:sp>
      <p:sp>
        <p:nvSpPr>
          <p:cNvPr id="4" name="Can 3"/>
          <p:cNvSpPr/>
          <p:nvPr/>
        </p:nvSpPr>
        <p:spPr>
          <a:xfrm>
            <a:off x="3951249" y="1247758"/>
            <a:ext cx="822960" cy="822960"/>
          </a:xfrm>
          <a:prstGeom prst="can">
            <a:avLst/>
          </a:prstGeom>
          <a:solidFill>
            <a:schemeClr val="accent2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smtClean="0"/>
              <a:t>AQMS</a:t>
            </a:r>
            <a:endParaRPr lang="en-US" dirty="0"/>
          </a:p>
        </p:txBody>
      </p:sp>
      <p:sp>
        <p:nvSpPr>
          <p:cNvPr id="5" name="Can 4"/>
          <p:cNvSpPr/>
          <p:nvPr/>
        </p:nvSpPr>
        <p:spPr>
          <a:xfrm>
            <a:off x="6925955" y="3174427"/>
            <a:ext cx="758736" cy="667968"/>
          </a:xfrm>
          <a:prstGeom prst="can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VALVE</a:t>
            </a:r>
          </a:p>
        </p:txBody>
      </p:sp>
      <p:sp>
        <p:nvSpPr>
          <p:cNvPr id="6" name="Rectangle 5"/>
          <p:cNvSpPr/>
          <p:nvPr/>
        </p:nvSpPr>
        <p:spPr>
          <a:xfrm>
            <a:off x="1736722" y="1247758"/>
            <a:ext cx="1293923" cy="525241"/>
          </a:xfrm>
          <a:prstGeom prst="rect">
            <a:avLst/>
          </a:prstGeom>
          <a:solidFill>
            <a:schemeClr val="accent2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smtClean="0"/>
              <a:t>Earthworm</a:t>
            </a:r>
            <a:endParaRPr lang="en-US" dirty="0"/>
          </a:p>
        </p:txBody>
      </p:sp>
      <p:pic>
        <p:nvPicPr>
          <p:cNvPr id="8" name="Picture 7" descr="mouse-trap_7-fun-board-games-to-play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2384" y="2121941"/>
            <a:ext cx="941873" cy="847686"/>
          </a:xfrm>
          <a:prstGeom prst="rect">
            <a:avLst/>
          </a:prstGeom>
        </p:spPr>
      </p:pic>
      <p:pic>
        <p:nvPicPr>
          <p:cNvPr id="9" name="Picture 8" descr="mouse-trap_7-fun-board-games-to-play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8058" y="2178008"/>
            <a:ext cx="1233148" cy="1109834"/>
          </a:xfrm>
          <a:prstGeom prst="rect">
            <a:avLst/>
          </a:prstGeom>
        </p:spPr>
      </p:pic>
      <p:sp>
        <p:nvSpPr>
          <p:cNvPr id="10" name="Can 9"/>
          <p:cNvSpPr/>
          <p:nvPr/>
        </p:nvSpPr>
        <p:spPr>
          <a:xfrm>
            <a:off x="739737" y="3287842"/>
            <a:ext cx="1324552" cy="667968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Datascope</a:t>
            </a:r>
            <a:endParaRPr lang="en-US" dirty="0" smtClean="0"/>
          </a:p>
        </p:txBody>
      </p:sp>
      <p:sp>
        <p:nvSpPr>
          <p:cNvPr id="11" name="Rectangle 10"/>
          <p:cNvSpPr/>
          <p:nvPr/>
        </p:nvSpPr>
        <p:spPr>
          <a:xfrm>
            <a:off x="1964423" y="5763461"/>
            <a:ext cx="1324551" cy="535178"/>
          </a:xfrm>
          <a:prstGeom prst="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smtClean="0"/>
              <a:t>AVO/GI Web Apps</a:t>
            </a:r>
          </a:p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94510" y="5763461"/>
            <a:ext cx="1322962" cy="53517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Research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4774209" y="5763461"/>
            <a:ext cx="1520048" cy="45355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Hypocenter Maps</a:t>
            </a:r>
            <a:endParaRPr lang="en-US" dirty="0"/>
          </a:p>
        </p:txBody>
      </p:sp>
      <p:pic>
        <p:nvPicPr>
          <p:cNvPr id="15" name="Picture 14" descr="4778mousetrap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756" y="4515818"/>
            <a:ext cx="1022472" cy="766854"/>
          </a:xfrm>
          <a:prstGeom prst="rect">
            <a:avLst/>
          </a:prstGeom>
        </p:spPr>
      </p:pic>
      <p:pic>
        <p:nvPicPr>
          <p:cNvPr id="16" name="Picture 15" descr="4778mousetrap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4228" y="4515818"/>
            <a:ext cx="1022472" cy="766854"/>
          </a:xfrm>
          <a:prstGeom prst="rect">
            <a:avLst/>
          </a:prstGeom>
        </p:spPr>
      </p:pic>
      <p:pic>
        <p:nvPicPr>
          <p:cNvPr id="17" name="Picture 16" descr="4778mousetrap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0760" y="4515818"/>
            <a:ext cx="1022472" cy="766854"/>
          </a:xfrm>
          <a:prstGeom prst="rect">
            <a:avLst/>
          </a:prstGeom>
        </p:spPr>
      </p:pic>
      <p:pic>
        <p:nvPicPr>
          <p:cNvPr id="18" name="Picture 17" descr="mouse-trap_7-fun-board-games-to-play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4754" y="4210031"/>
            <a:ext cx="679527" cy="611574"/>
          </a:xfrm>
          <a:prstGeom prst="rect">
            <a:avLst/>
          </a:prstGeom>
        </p:spPr>
      </p:pic>
      <p:cxnSp>
        <p:nvCxnSpPr>
          <p:cNvPr id="21" name="Straight Connector 20"/>
          <p:cNvCxnSpPr>
            <a:stCxn id="5" idx="3"/>
            <a:endCxn id="14" idx="3"/>
          </p:cNvCxnSpPr>
          <p:nvPr/>
        </p:nvCxnSpPr>
        <p:spPr>
          <a:xfrm rot="5400000">
            <a:off x="5725868" y="4410784"/>
            <a:ext cx="2147845" cy="1011066"/>
          </a:xfrm>
          <a:prstGeom prst="line">
            <a:avLst/>
          </a:prstGeom>
          <a:ln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4" idx="3"/>
            <a:endCxn id="5" idx="1"/>
          </p:cNvCxnSpPr>
          <p:nvPr/>
        </p:nvCxnSpPr>
        <p:spPr>
          <a:xfrm rot="16200000" flipH="1">
            <a:off x="5282172" y="1151275"/>
            <a:ext cx="1103709" cy="29425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10" idx="3"/>
            <a:endCxn id="11" idx="0"/>
          </p:cNvCxnSpPr>
          <p:nvPr/>
        </p:nvCxnSpPr>
        <p:spPr>
          <a:xfrm rot="16200000" flipH="1">
            <a:off x="1110531" y="4247292"/>
            <a:ext cx="1807651" cy="1224686"/>
          </a:xfrm>
          <a:prstGeom prst="line">
            <a:avLst/>
          </a:prstGeom>
          <a:ln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4" idx="3"/>
            <a:endCxn id="10" idx="1"/>
          </p:cNvCxnSpPr>
          <p:nvPr/>
        </p:nvCxnSpPr>
        <p:spPr>
          <a:xfrm rot="5400000">
            <a:off x="2273809" y="1198922"/>
            <a:ext cx="1217124" cy="296071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endCxn id="13" idx="0"/>
          </p:cNvCxnSpPr>
          <p:nvPr/>
        </p:nvCxnSpPr>
        <p:spPr>
          <a:xfrm rot="5400000">
            <a:off x="225178" y="4586624"/>
            <a:ext cx="1807651" cy="546023"/>
          </a:xfrm>
          <a:prstGeom prst="line">
            <a:avLst/>
          </a:prstGeom>
          <a:ln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10" idx="3"/>
            <a:endCxn id="14" idx="1"/>
          </p:cNvCxnSpPr>
          <p:nvPr/>
        </p:nvCxnSpPr>
        <p:spPr>
          <a:xfrm rot="16200000" flipH="1">
            <a:off x="2070896" y="3286927"/>
            <a:ext cx="2034430" cy="3372196"/>
          </a:xfrm>
          <a:prstGeom prst="line">
            <a:avLst/>
          </a:prstGeom>
          <a:ln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endCxn id="6" idx="1"/>
          </p:cNvCxnSpPr>
          <p:nvPr/>
        </p:nvCxnSpPr>
        <p:spPr>
          <a:xfrm>
            <a:off x="1096868" y="1510379"/>
            <a:ext cx="639854" cy="1588"/>
          </a:xfrm>
          <a:prstGeom prst="line">
            <a:avLst/>
          </a:prstGeom>
          <a:ln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6" idx="3"/>
            <a:endCxn id="4" idx="2"/>
          </p:cNvCxnSpPr>
          <p:nvPr/>
        </p:nvCxnSpPr>
        <p:spPr>
          <a:xfrm>
            <a:off x="3030645" y="1510379"/>
            <a:ext cx="920604" cy="14885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651526" y="1247758"/>
            <a:ext cx="7504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Data from field</a:t>
            </a:r>
            <a:endParaRPr lang="en-US" sz="1200" dirty="0"/>
          </a:p>
        </p:txBody>
      </p:sp>
      <p:pic>
        <p:nvPicPr>
          <p:cNvPr id="52" name="Picture 51" descr="jiggle2.gi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4518" y="1218050"/>
            <a:ext cx="1420345" cy="1109898"/>
          </a:xfrm>
          <a:prstGeom prst="rect">
            <a:avLst/>
          </a:prstGeom>
        </p:spPr>
      </p:pic>
      <p:cxnSp>
        <p:nvCxnSpPr>
          <p:cNvPr id="53" name="Straight Connector 52"/>
          <p:cNvCxnSpPr>
            <a:stCxn id="4" idx="4"/>
            <a:endCxn id="52" idx="1"/>
          </p:cNvCxnSpPr>
          <p:nvPr/>
        </p:nvCxnSpPr>
        <p:spPr>
          <a:xfrm>
            <a:off x="4774209" y="1659238"/>
            <a:ext cx="2200309" cy="113761"/>
          </a:xfrm>
          <a:prstGeom prst="line">
            <a:avLst/>
          </a:prstGeom>
          <a:ln>
            <a:headEnd type="triangle" w="lg"/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AVOSEIS/GI products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charset="2"/>
              <a:buChar char="§"/>
            </a:pPr>
            <a:r>
              <a:rPr lang="en-US" sz="1400" dirty="0" smtClean="0"/>
              <a:t>Spectrograms*</a:t>
            </a:r>
          </a:p>
          <a:p>
            <a:pPr>
              <a:buFont typeface="Wingdings" charset="2"/>
              <a:buChar char="§"/>
            </a:pPr>
            <a:r>
              <a:rPr lang="en-US" sz="1400" dirty="0" smtClean="0"/>
              <a:t>Hypocenter plots*</a:t>
            </a:r>
          </a:p>
          <a:p>
            <a:pPr>
              <a:buFont typeface="Wingdings" charset="2"/>
              <a:buChar char="§"/>
            </a:pPr>
            <a:r>
              <a:rPr lang="en-US" sz="1400" dirty="0" smtClean="0"/>
              <a:t>Weekly report tool</a:t>
            </a:r>
          </a:p>
          <a:p>
            <a:pPr>
              <a:buFont typeface="Wingdings" charset="2"/>
              <a:buChar char="§"/>
            </a:pPr>
            <a:r>
              <a:rPr lang="en-US" sz="1400" dirty="0" smtClean="0"/>
              <a:t>AVO map feeds (recent earthquakes, seismic stations)            http://</a:t>
            </a:r>
            <a:r>
              <a:rPr lang="en-US" sz="1400" dirty="0" err="1" smtClean="0"/>
              <a:t>www.avo.alaska.edu</a:t>
            </a:r>
            <a:r>
              <a:rPr lang="en-US" sz="1400" dirty="0" smtClean="0"/>
              <a:t>/map/</a:t>
            </a:r>
          </a:p>
          <a:p>
            <a:pPr>
              <a:buFont typeface="Wingdings" charset="2"/>
              <a:buChar char="§"/>
            </a:pPr>
            <a:r>
              <a:rPr lang="en-US" sz="1400" i="1" dirty="0" err="1" smtClean="0"/>
              <a:t>Datascope</a:t>
            </a:r>
            <a:r>
              <a:rPr lang="en-US" sz="1400" i="1" dirty="0" smtClean="0"/>
              <a:t> version of AVO catalog for researchers</a:t>
            </a:r>
          </a:p>
          <a:p>
            <a:pPr>
              <a:buFont typeface="Wingdings" charset="2"/>
              <a:buChar char="§"/>
            </a:pPr>
            <a:r>
              <a:rPr lang="en-US" sz="1400" dirty="0" smtClean="0"/>
              <a:t>Earthquake summary plot00</a:t>
            </a:r>
          </a:p>
          <a:p>
            <a:pPr>
              <a:buFont typeface="Wingdings" charset="2"/>
              <a:buChar char="§"/>
            </a:pPr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</a:rPr>
              <a:t>Earthquake count/energy plots</a:t>
            </a:r>
          </a:p>
          <a:p>
            <a:pPr>
              <a:buFont typeface="Wingdings" charset="2"/>
              <a:buChar char="§"/>
            </a:pPr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</a:rPr>
              <a:t>Real-time catalog**</a:t>
            </a:r>
          </a:p>
          <a:p>
            <a:pPr>
              <a:buFont typeface="Wingdings" charset="2"/>
              <a:buChar char="§"/>
            </a:pPr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</a:rPr>
              <a:t>Swarm alarm system*</a:t>
            </a:r>
          </a:p>
          <a:p>
            <a:pPr>
              <a:buFont typeface="Wingdings" charset="2"/>
              <a:buChar char="§"/>
            </a:pPr>
            <a:r>
              <a:rPr lang="en-US" sz="1400" dirty="0" err="1" smtClean="0">
                <a:solidFill>
                  <a:schemeClr val="bg1">
                    <a:lumMod val="75000"/>
                  </a:schemeClr>
                </a:solidFill>
              </a:rPr>
              <a:t>Helicorder</a:t>
            </a:r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</a:rPr>
              <a:t> plots</a:t>
            </a:r>
          </a:p>
          <a:p>
            <a:pPr>
              <a:buFont typeface="Wingdings" charset="2"/>
              <a:buChar char="§"/>
            </a:pPr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</a:rPr>
              <a:t>Tremor alarm system*</a:t>
            </a:r>
          </a:p>
          <a:p>
            <a:pPr>
              <a:buFont typeface="Wingdings" charset="2"/>
              <a:buChar char="§"/>
            </a:pPr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</a:rPr>
              <a:t>State-of-health plots*</a:t>
            </a:r>
          </a:p>
          <a:p>
            <a:pPr>
              <a:buFont typeface="Wingdings" charset="2"/>
              <a:buChar char="§"/>
            </a:pPr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</a:rPr>
              <a:t>Reduced displacement plots</a:t>
            </a:r>
          </a:p>
          <a:p>
            <a:pPr>
              <a:buFont typeface="Wingdings" charset="2"/>
              <a:buChar char="§"/>
            </a:pPr>
            <a:endParaRPr lang="en-US" sz="1400" dirty="0" smtClean="0"/>
          </a:p>
          <a:p>
            <a:pPr>
              <a:buFont typeface="Wingdings" charset="2"/>
              <a:buChar char="§"/>
            </a:pPr>
            <a:endParaRPr lang="en-US" sz="1400" dirty="0" smtClean="0"/>
          </a:p>
          <a:p>
            <a:pPr>
              <a:buFont typeface="Wingdings" charset="2"/>
              <a:buChar char="§"/>
            </a:pPr>
            <a:endParaRPr lang="en-US" sz="1400" dirty="0" smtClean="0"/>
          </a:p>
          <a:p>
            <a:pPr>
              <a:buFont typeface="Wingdings" charset="2"/>
              <a:buChar char="§"/>
            </a:pPr>
            <a:endParaRPr lang="en-US" sz="1400" dirty="0" smtClean="0"/>
          </a:p>
          <a:p>
            <a:pPr>
              <a:buFont typeface="Wingdings" charset="2"/>
              <a:buChar char="§"/>
            </a:pPr>
            <a:endParaRPr lang="en-US" sz="1400" dirty="0" smtClean="0"/>
          </a:p>
          <a:p>
            <a:pPr>
              <a:buFont typeface="Wingdings" charset="2"/>
              <a:buChar char="§"/>
            </a:pPr>
            <a:endParaRPr lang="en-US" sz="1400" dirty="0"/>
          </a:p>
        </p:txBody>
      </p:sp>
      <p:sp>
        <p:nvSpPr>
          <p:cNvPr id="4" name="TextBox 3"/>
          <p:cNvSpPr txBox="1"/>
          <p:nvPr/>
        </p:nvSpPr>
        <p:spPr>
          <a:xfrm>
            <a:off x="457200" y="1269962"/>
            <a:ext cx="8367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Casualties of a shrinking budget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Discontinued (2/3)</a:t>
            </a:r>
            <a:endParaRPr lang="en-US" dirty="0"/>
          </a:p>
        </p:txBody>
      </p:sp>
      <p:pic>
        <p:nvPicPr>
          <p:cNvPr id="7" name="Picture 6" descr="Screen Shot 2013-02-12 at 4.55.48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023" y="2180181"/>
            <a:ext cx="4167402" cy="3144540"/>
          </a:xfrm>
          <a:prstGeom prst="rect">
            <a:avLst/>
          </a:prstGeom>
        </p:spPr>
      </p:pic>
      <p:pic>
        <p:nvPicPr>
          <p:cNvPr id="8" name="Picture 7" descr="Screen Shot 2013-02-12 at 4.57.22 P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4793" y="1763406"/>
            <a:ext cx="3710436" cy="1639008"/>
          </a:xfrm>
          <a:prstGeom prst="rect">
            <a:avLst/>
          </a:prstGeom>
        </p:spPr>
      </p:pic>
      <p:pic>
        <p:nvPicPr>
          <p:cNvPr id="9" name="Picture 8" descr="Screen Shot 2013-02-12 at 4.58.13 PM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4793" y="3402414"/>
            <a:ext cx="3991716" cy="290077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775827" y="1302948"/>
            <a:ext cx="368169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Swarm, tremor and diagnostic alarms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28023" y="1995515"/>
            <a:ext cx="3908253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Earthquake rate/energy </a:t>
            </a:r>
            <a:r>
              <a:rPr lang="en-US" dirty="0" err="1" smtClean="0">
                <a:solidFill>
                  <a:srgbClr val="0000FF"/>
                </a:solidFill>
              </a:rPr>
              <a:t>timeseries</a:t>
            </a:r>
            <a:r>
              <a:rPr lang="en-US" dirty="0" smtClean="0">
                <a:solidFill>
                  <a:srgbClr val="0000FF"/>
                </a:solidFill>
              </a:rPr>
              <a:t> plots</a:t>
            </a:r>
            <a:endParaRPr lang="en-US" dirty="0">
              <a:solidFill>
                <a:srgbClr val="0000FF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2558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dirty="0" smtClean="0"/>
              <a:t>Maintained:</a:t>
            </a:r>
            <a:endParaRPr lang="en-US" sz="1400" dirty="0" smtClean="0"/>
          </a:p>
          <a:p>
            <a:pPr>
              <a:buFont typeface="Wingdings" charset="2"/>
              <a:buChar char="§"/>
            </a:pPr>
            <a:r>
              <a:rPr lang="en-US" sz="1400" dirty="0" smtClean="0"/>
              <a:t>Spectrograms</a:t>
            </a:r>
            <a:endParaRPr lang="en-US" sz="1400" dirty="0" smtClean="0"/>
          </a:p>
          <a:p>
            <a:pPr>
              <a:buFont typeface="Wingdings" charset="2"/>
              <a:buChar char="§"/>
            </a:pPr>
            <a:r>
              <a:rPr lang="en-US" sz="1400" dirty="0" smtClean="0"/>
              <a:t>Hypocenter </a:t>
            </a:r>
            <a:r>
              <a:rPr lang="en-US" sz="1400" dirty="0" smtClean="0"/>
              <a:t>plots</a:t>
            </a:r>
            <a:endParaRPr lang="en-US" sz="1400" dirty="0" smtClean="0"/>
          </a:p>
          <a:p>
            <a:pPr>
              <a:buFont typeface="Wingdings" charset="2"/>
              <a:buChar char="§"/>
            </a:pPr>
            <a:r>
              <a:rPr lang="en-US" sz="1400" dirty="0" smtClean="0"/>
              <a:t>Weekly report tool</a:t>
            </a:r>
          </a:p>
          <a:p>
            <a:pPr>
              <a:buFont typeface="Wingdings" charset="2"/>
              <a:buChar char="§"/>
            </a:pPr>
            <a:r>
              <a:rPr lang="en-US" sz="1400" dirty="0" smtClean="0"/>
              <a:t>AVO map feeds (recent earthquakes, seismic stations)            http://</a:t>
            </a:r>
            <a:r>
              <a:rPr lang="en-US" sz="1400" dirty="0" err="1" smtClean="0"/>
              <a:t>www.avo.alaska.edu</a:t>
            </a:r>
            <a:r>
              <a:rPr lang="en-US" sz="1400" dirty="0" smtClean="0"/>
              <a:t>/map/</a:t>
            </a:r>
          </a:p>
          <a:p>
            <a:pPr>
              <a:buFont typeface="Wingdings" charset="2"/>
              <a:buChar char="§"/>
            </a:pPr>
            <a:r>
              <a:rPr lang="en-US" sz="1400" i="1" dirty="0" err="1" smtClean="0"/>
              <a:t>Datascope</a:t>
            </a:r>
            <a:r>
              <a:rPr lang="en-US" sz="1400" i="1" dirty="0" smtClean="0"/>
              <a:t> version of AVO catalog for researchers</a:t>
            </a:r>
          </a:p>
          <a:p>
            <a:pPr>
              <a:buFont typeface="Wingdings" charset="2"/>
              <a:buChar char="§"/>
            </a:pPr>
            <a:r>
              <a:rPr lang="en-US" sz="1400" dirty="0" smtClean="0"/>
              <a:t>Earthquake summary </a:t>
            </a:r>
            <a:r>
              <a:rPr lang="en-US" sz="1400" dirty="0" smtClean="0"/>
              <a:t>plot</a:t>
            </a:r>
          </a:p>
          <a:p>
            <a:pPr>
              <a:buFont typeface="Wingdings" charset="2"/>
              <a:buChar char="§"/>
            </a:pPr>
            <a:endParaRPr lang="en-US" sz="1400" dirty="0"/>
          </a:p>
          <a:p>
            <a:pPr marL="0" indent="0">
              <a:buNone/>
            </a:pPr>
            <a:r>
              <a:rPr lang="en-US" sz="1400" dirty="0" smtClean="0"/>
              <a:t>Retired:</a:t>
            </a:r>
            <a:endParaRPr lang="en-US" sz="1400" dirty="0" smtClean="0"/>
          </a:p>
          <a:p>
            <a:pPr>
              <a:buFont typeface="Wingdings" charset="2"/>
              <a:buChar char="§"/>
            </a:pPr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</a:rPr>
              <a:t>Earthquake count/energy plots</a:t>
            </a:r>
          </a:p>
          <a:p>
            <a:pPr>
              <a:buFont typeface="Wingdings" charset="2"/>
              <a:buChar char="§"/>
            </a:pPr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</a:rPr>
              <a:t>Real-time </a:t>
            </a:r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</a:rPr>
              <a:t>catalog</a:t>
            </a:r>
            <a:endParaRPr lang="en-US" sz="1400" dirty="0" smtClean="0">
              <a:solidFill>
                <a:schemeClr val="bg1">
                  <a:lumMod val="75000"/>
                </a:schemeClr>
              </a:solidFill>
            </a:endParaRPr>
          </a:p>
          <a:p>
            <a:pPr>
              <a:buFont typeface="Wingdings" charset="2"/>
              <a:buChar char="§"/>
            </a:pPr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</a:rPr>
              <a:t>Swarm alarm </a:t>
            </a:r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</a:rPr>
              <a:t>system</a:t>
            </a:r>
            <a:endParaRPr lang="en-US" sz="1400" dirty="0" smtClean="0">
              <a:solidFill>
                <a:schemeClr val="bg1">
                  <a:lumMod val="75000"/>
                </a:schemeClr>
              </a:solidFill>
            </a:endParaRPr>
          </a:p>
          <a:p>
            <a:pPr>
              <a:buFont typeface="Wingdings" charset="2"/>
              <a:buChar char="§"/>
            </a:pPr>
            <a:r>
              <a:rPr lang="en-US" sz="1400" dirty="0" err="1" smtClean="0">
                <a:solidFill>
                  <a:schemeClr val="bg1">
                    <a:lumMod val="75000"/>
                  </a:schemeClr>
                </a:solidFill>
              </a:rPr>
              <a:t>Helicorder</a:t>
            </a:r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</a:rPr>
              <a:t> plots</a:t>
            </a:r>
          </a:p>
          <a:p>
            <a:pPr>
              <a:buFont typeface="Wingdings" charset="2"/>
              <a:buChar char="§"/>
            </a:pPr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</a:rPr>
              <a:t>Tremor alarm </a:t>
            </a:r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</a:rPr>
              <a:t>system</a:t>
            </a:r>
            <a:endParaRPr lang="en-US" sz="1400" dirty="0" smtClean="0">
              <a:solidFill>
                <a:schemeClr val="bg1">
                  <a:lumMod val="75000"/>
                </a:schemeClr>
              </a:solidFill>
            </a:endParaRPr>
          </a:p>
          <a:p>
            <a:pPr>
              <a:buFont typeface="Wingdings" charset="2"/>
              <a:buChar char="§"/>
            </a:pPr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</a:rPr>
              <a:t>State-of-health </a:t>
            </a:r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</a:rPr>
              <a:t>plots</a:t>
            </a:r>
            <a:endParaRPr lang="en-US" sz="1400" dirty="0" smtClean="0">
              <a:solidFill>
                <a:schemeClr val="bg1">
                  <a:lumMod val="75000"/>
                </a:schemeClr>
              </a:solidFill>
            </a:endParaRPr>
          </a:p>
          <a:p>
            <a:pPr>
              <a:buFont typeface="Wingdings" charset="2"/>
              <a:buChar char="§"/>
            </a:pPr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</a:rPr>
              <a:t>Reduced displacement </a:t>
            </a:r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</a:rPr>
              <a:t>plots</a:t>
            </a:r>
          </a:p>
          <a:p>
            <a:pPr>
              <a:buFont typeface="Wingdings" charset="2"/>
              <a:buChar char="§"/>
            </a:pPr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</a:rPr>
              <a:t>Diagnostic alarm system</a:t>
            </a:r>
            <a:endParaRPr lang="en-US" sz="1400" dirty="0" smtClean="0">
              <a:solidFill>
                <a:schemeClr val="bg1">
                  <a:lumMod val="75000"/>
                </a:schemeClr>
              </a:solidFill>
            </a:endParaRPr>
          </a:p>
          <a:p>
            <a:pPr>
              <a:buFont typeface="Wingdings" charset="2"/>
              <a:buChar char="§"/>
            </a:pPr>
            <a:endParaRPr lang="en-US" sz="1400" dirty="0" smtClean="0"/>
          </a:p>
          <a:p>
            <a:pPr>
              <a:buFont typeface="Wingdings" charset="2"/>
              <a:buChar char="§"/>
            </a:pPr>
            <a:endParaRPr lang="en-US" sz="1400" dirty="0" smtClean="0"/>
          </a:p>
          <a:p>
            <a:pPr>
              <a:buFont typeface="Wingdings" charset="2"/>
              <a:buChar char="§"/>
            </a:pPr>
            <a:endParaRPr lang="en-US" sz="1400" dirty="0" smtClean="0"/>
          </a:p>
          <a:p>
            <a:pPr>
              <a:buFont typeface="Wingdings" charset="2"/>
              <a:buChar char="§"/>
            </a:pPr>
            <a:endParaRPr lang="en-US" sz="1400" dirty="0" smtClean="0"/>
          </a:p>
          <a:p>
            <a:pPr>
              <a:buFont typeface="Wingdings" charset="2"/>
              <a:buChar char="§"/>
            </a:pPr>
            <a:endParaRPr lang="en-US" sz="1400" dirty="0" smtClean="0"/>
          </a:p>
          <a:p>
            <a:pPr>
              <a:buFont typeface="Wingdings" charset="2"/>
              <a:buChar char="§"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765845579"/>
      </p:ext>
    </p:extLst>
  </p:cSld>
  <p:clrMapOvr>
    <a:masterClrMapping/>
  </p:clrMapOvr>
  <p:transition xmlns:p14="http://schemas.microsoft.com/office/powerpoint/2010/main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Discontinued (3/3)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076864" y="1302948"/>
            <a:ext cx="3330609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VCO diagnostic plots &amp; statistics</a:t>
            </a:r>
            <a:endParaRPr lang="en-US" dirty="0">
              <a:solidFill>
                <a:srgbClr val="0000FF"/>
              </a:solidFill>
            </a:endParaRPr>
          </a:p>
        </p:txBody>
      </p:sp>
      <p:pic>
        <p:nvPicPr>
          <p:cNvPr id="12" name="Picture 11" descr="Screen Shot 2013-02-12 at 5.41.43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8456" y="1830724"/>
            <a:ext cx="4591940" cy="3737264"/>
          </a:xfrm>
          <a:prstGeom prst="rect">
            <a:avLst/>
          </a:prstGeom>
        </p:spPr>
      </p:pic>
      <p:pic>
        <p:nvPicPr>
          <p:cNvPr id="13" name="Picture 12" descr="Screen Shot 2013-02-12 at 5.43.10 P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333761"/>
            <a:ext cx="3529567" cy="242447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Supported products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Public website (4)</a:t>
            </a:r>
          </a:p>
          <a:p>
            <a:r>
              <a:rPr lang="en-US" dirty="0" smtClean="0"/>
              <a:t>Internal (4)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Public web products</a:t>
            </a:r>
            <a:endParaRPr lang="en-US" dirty="0"/>
          </a:p>
        </p:txBody>
      </p:sp>
      <p:pic>
        <p:nvPicPr>
          <p:cNvPr id="5" name="Picture 4" descr="Screen Shot 2013-02-12 at 4.22.43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476166"/>
            <a:ext cx="3669860" cy="2589361"/>
          </a:xfrm>
          <a:prstGeom prst="rect">
            <a:avLst/>
          </a:prstGeom>
        </p:spPr>
      </p:pic>
      <p:pic>
        <p:nvPicPr>
          <p:cNvPr id="6" name="Picture 5" descr="AVO_recentEQ_histogra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5953" y="1195743"/>
            <a:ext cx="3713838" cy="2869784"/>
          </a:xfrm>
          <a:prstGeom prst="rect">
            <a:avLst/>
          </a:prstGeom>
        </p:spPr>
      </p:pic>
      <p:pic>
        <p:nvPicPr>
          <p:cNvPr id="7" name="Picture 6" descr="Screen Shot 2013-02-12 at 4.28.58 PM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4230456"/>
            <a:ext cx="3791041" cy="2246543"/>
          </a:xfrm>
          <a:prstGeom prst="rect">
            <a:avLst/>
          </a:prstGeom>
        </p:spPr>
      </p:pic>
      <p:pic>
        <p:nvPicPr>
          <p:cNvPr id="8" name="Picture 7" descr="Screen Shot 2013-02-12 at 4.29.45 PM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5953" y="4411508"/>
            <a:ext cx="3628735" cy="206549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901197" y="1417638"/>
            <a:ext cx="1195178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XML feeds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901197" y="4226842"/>
            <a:ext cx="1195178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KML feeds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013097" y="1564583"/>
            <a:ext cx="3046756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Weekly earthquake histogram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480145" y="4230456"/>
            <a:ext cx="2038535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AVO catalog search</a:t>
            </a:r>
            <a:endParaRPr lang="en-US" dirty="0">
              <a:solidFill>
                <a:srgbClr val="0000FF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Internal web products (1/2)</a:t>
            </a:r>
            <a:endParaRPr lang="en-US" dirty="0"/>
          </a:p>
        </p:txBody>
      </p:sp>
      <p:pic>
        <p:nvPicPr>
          <p:cNvPr id="9" name="Picture 8" descr="Screen Shot 2013-02-12 at 4.31.50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170" y="1751652"/>
            <a:ext cx="3106457" cy="5106347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719018" y="1232972"/>
            <a:ext cx="298379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Epicenter plots (</a:t>
            </a:r>
            <a:r>
              <a:rPr lang="en-US" dirty="0" err="1" smtClean="0">
                <a:solidFill>
                  <a:srgbClr val="0000FF"/>
                </a:solidFill>
              </a:rPr>
              <a:t>VolcWeb</a:t>
            </a:r>
            <a:r>
              <a:rPr lang="en-US" dirty="0" smtClean="0">
                <a:solidFill>
                  <a:srgbClr val="0000FF"/>
                </a:solidFill>
              </a:rPr>
              <a:t>)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11280" y="1232972"/>
            <a:ext cx="1953322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Weekly report tool</a:t>
            </a:r>
            <a:endParaRPr lang="en-US" dirty="0">
              <a:solidFill>
                <a:srgbClr val="0000FF"/>
              </a:solidFill>
            </a:endParaRPr>
          </a:p>
        </p:txBody>
      </p:sp>
      <p:pic>
        <p:nvPicPr>
          <p:cNvPr id="7" name="Picture 6" descr="Screen Shot 2013-02-12 at 4.36.31 P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1511" y="2165426"/>
            <a:ext cx="4635807" cy="36126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These all depend on…</a:t>
            </a:r>
            <a:endParaRPr lang="en-US" dirty="0"/>
          </a:p>
        </p:txBody>
      </p:sp>
      <p:pic>
        <p:nvPicPr>
          <p:cNvPr id="6" name="Picture 5" descr="Screen Shot 2013-02-12 at 4.52.19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0970" y="2165426"/>
            <a:ext cx="6317576" cy="379410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598066" y="1471121"/>
            <a:ext cx="370839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The AVO catalog (</a:t>
            </a:r>
            <a:r>
              <a:rPr lang="en-US" dirty="0" err="1" smtClean="0">
                <a:solidFill>
                  <a:srgbClr val="0000FF"/>
                </a:solidFill>
              </a:rPr>
              <a:t>Datascope</a:t>
            </a:r>
            <a:r>
              <a:rPr lang="en-US" dirty="0" smtClean="0">
                <a:solidFill>
                  <a:srgbClr val="0000FF"/>
                </a:solidFill>
              </a:rPr>
              <a:t> version)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107403" y="6140972"/>
            <a:ext cx="4459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Why </a:t>
            </a:r>
            <a:r>
              <a:rPr lang="en-US" i="1" dirty="0" err="1" smtClean="0"/>
              <a:t>Datascope</a:t>
            </a:r>
            <a:r>
              <a:rPr lang="en-US" i="1" dirty="0" smtClean="0"/>
              <a:t>? Why not AQMS (or VALVE)?</a:t>
            </a:r>
            <a:endParaRPr lang="en-US" i="1" dirty="0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1443125" y="2785414"/>
            <a:ext cx="2417234" cy="4834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57200" y="2462248"/>
            <a:ext cx="9859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Begins in 1989</a:t>
            </a:r>
            <a:endParaRPr lang="en-US" dirty="0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1219441" y="5224456"/>
            <a:ext cx="611529" cy="54842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57200" y="4024127"/>
            <a:ext cx="13737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Almost 100,000 located earthquakes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4590</TotalTime>
  <Words>1200</Words>
  <Application>Microsoft Macintosh PowerPoint</Application>
  <PresentationFormat>On-screen Show (4:3)</PresentationFormat>
  <Paragraphs>380</Paragraphs>
  <Slides>40</Slides>
  <Notes>0</Notes>
  <HiddenSlides>18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1" baseType="lpstr">
      <vt:lpstr>Office Theme</vt:lpstr>
      <vt:lpstr>AVO/GI Seismic Monitoring Software, 2012-2013</vt:lpstr>
      <vt:lpstr>Changes</vt:lpstr>
      <vt:lpstr>Discontinued (1/3)</vt:lpstr>
      <vt:lpstr>Discontinued (2/3)</vt:lpstr>
      <vt:lpstr>Discontinued (3/3)</vt:lpstr>
      <vt:lpstr>Supported products</vt:lpstr>
      <vt:lpstr>Public web products</vt:lpstr>
      <vt:lpstr>Internal web products (1/2)</vt:lpstr>
      <vt:lpstr>These all depend on…</vt:lpstr>
      <vt:lpstr>Internal web products (2/2)</vt:lpstr>
      <vt:lpstr>New products</vt:lpstr>
      <vt:lpstr>PowerPoint Presentation</vt:lpstr>
      <vt:lpstr>Motivation</vt:lpstr>
      <vt:lpstr>For multiple volcanoes?</vt:lpstr>
      <vt:lpstr>Last week</vt:lpstr>
      <vt:lpstr>Last 3 months</vt:lpstr>
      <vt:lpstr>Legend</vt:lpstr>
      <vt:lpstr>2-D Array</vt:lpstr>
      <vt:lpstr>3-D Array</vt:lpstr>
      <vt:lpstr>Epicenter maps (VOLC2)</vt:lpstr>
      <vt:lpstr>Epicenter maps (VOLC2)</vt:lpstr>
      <vt:lpstr>Timeseries plots</vt:lpstr>
      <vt:lpstr>Best tool for looking at long term trends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Which earthquakes are included?</vt:lpstr>
      <vt:lpstr>The AVO Catalog</vt:lpstr>
      <vt:lpstr>PowerPoint Presentation</vt:lpstr>
      <vt:lpstr>PowerPoint Presentation</vt:lpstr>
      <vt:lpstr>PowerPoint Presentation</vt:lpstr>
      <vt:lpstr>PowerPoint Presentation</vt:lpstr>
      <vt:lpstr>Software design</vt:lpstr>
      <vt:lpstr>Earthquake catalog - before</vt:lpstr>
      <vt:lpstr>Earthquake catalog - planned</vt:lpstr>
      <vt:lpstr>Earthquake catalog - today</vt:lpstr>
      <vt:lpstr>AVOSEIS/GI products</vt:lpstr>
      <vt:lpstr>Summary</vt:lpstr>
    </vt:vector>
  </TitlesOfParts>
  <Company>M778W-8XJTP-WD667-BGW4X-37J7W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AVO/GI Seismic Monitoring Software</dc:title>
  <dc:creator>Glenn Thompson</dc:creator>
  <cp:lastModifiedBy>Glenn Thompson</cp:lastModifiedBy>
  <cp:revision>28</cp:revision>
  <dcterms:created xsi:type="dcterms:W3CDTF">2013-02-13T01:02:23Z</dcterms:created>
  <dcterms:modified xsi:type="dcterms:W3CDTF">2013-02-19T20:39:20Z</dcterms:modified>
</cp:coreProperties>
</file>